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6BE2A60-E4DE-467C-990E-BA2F431D28A4}" type="datetimeFigureOut">
              <a:rPr lang="en-US" smtClean="0"/>
              <a:pPr/>
              <a:t>8/29/2026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BE2A60-E4DE-467C-990E-BA2F431D28A4}" type="datetimeFigureOut">
              <a:rPr lang="en-US" smtClean="0"/>
              <a:pPr/>
              <a:t>8/29/2026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BE2A60-E4DE-467C-990E-BA2F431D28A4}" type="datetimeFigureOut">
              <a:rPr lang="en-US" smtClean="0"/>
              <a:pPr/>
              <a:t>8/29/2026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BE2A60-E4DE-467C-990E-BA2F431D28A4}" type="datetimeFigureOut">
              <a:rPr lang="en-US" smtClean="0"/>
              <a:pPr/>
              <a:t>8/29/2026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BE2A60-E4DE-467C-990E-BA2F431D28A4}" type="datetimeFigureOut">
              <a:rPr lang="en-US" smtClean="0"/>
              <a:pPr/>
              <a:t>8/29/2026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BE2A60-E4DE-467C-990E-BA2F431D28A4}" type="datetimeFigureOut">
              <a:rPr lang="en-US" smtClean="0"/>
              <a:pPr/>
              <a:t>8/29/2026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6BE2A60-E4DE-467C-990E-BA2F431D28A4}" type="datetimeFigureOut">
              <a:rPr lang="en-US" smtClean="0"/>
              <a:pPr/>
              <a:t>8/29/2026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BE2A60-E4DE-467C-990E-BA2F431D28A4}" type="datetimeFigureOut">
              <a:rPr lang="en-US" smtClean="0"/>
              <a:pPr/>
              <a:t>8/29/2026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BE2A60-E4DE-467C-990E-BA2F431D28A4}" type="datetimeFigureOut">
              <a:rPr lang="en-US" smtClean="0"/>
              <a:pPr/>
              <a:t>8/29/2026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BE2A60-E4DE-467C-990E-BA2F431D28A4}" type="datetimeFigureOut">
              <a:rPr lang="en-US" smtClean="0"/>
              <a:pPr/>
              <a:t>8/29/2026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BE2A60-E4DE-467C-990E-BA2F431D28A4}" type="datetimeFigureOut">
              <a:rPr lang="en-US" smtClean="0"/>
              <a:pPr/>
              <a:t>8/29/2026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A38C64-6446-42B6-89FF-92B28C401CEC}" type="slidenum">
              <a:rPr lang="en-GB" smtClean="0"/>
              <a:pPr/>
              <a:t>‹#›</a:t>
            </a:fld>
            <a:endParaRPr lang="en-GB"/>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E2A60-E4DE-467C-990E-BA2F431D28A4}" type="datetimeFigureOut">
              <a:rPr lang="en-US" smtClean="0"/>
              <a:pPr/>
              <a:t>8/29/2026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A38C64-6446-42B6-89FF-92B28C401CE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edg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04800"/>
            <a:ext cx="8686800" cy="6248400"/>
          </a:xfrm>
        </p:spPr>
        <p:txBody>
          <a:bodyPr>
            <a:normAutofit fontScale="90000"/>
          </a:bodyPr>
          <a:lstStyle/>
          <a:p>
            <a:pPr algn="l"/>
            <a:br>
              <a:rPr lang="en-US" sz="1300" dirty="0"/>
            </a:br>
            <a:br>
              <a:rPr lang="en-US" sz="1300" dirty="0"/>
            </a:br>
            <a:br>
              <a:rPr lang="en-US" sz="1300" dirty="0"/>
            </a:br>
            <a:br>
              <a:rPr lang="en-US" sz="1300" dirty="0"/>
            </a:br>
            <a:br>
              <a:rPr lang="en-US" sz="1300" dirty="0"/>
            </a:br>
            <a:br>
              <a:rPr lang="en-US" sz="2200" dirty="0"/>
            </a:br>
            <a:br>
              <a:rPr lang="en-US" sz="2200" dirty="0"/>
            </a:br>
            <a:br>
              <a:rPr lang="en-US" sz="2200" dirty="0"/>
            </a:br>
            <a:r>
              <a:rPr lang="en-US" sz="2200" dirty="0" err="1"/>
              <a:t>Eg</a:t>
            </a:r>
            <a:r>
              <a:rPr lang="en-US" sz="2200" dirty="0"/>
              <a:t>:</a:t>
            </a:r>
            <a:br>
              <a:rPr lang="en-US" sz="2200" dirty="0"/>
            </a:br>
            <a:r>
              <a:rPr lang="en-US" sz="2200" dirty="0"/>
              <a:t>“You must behave as others do</a:t>
            </a:r>
            <a:br>
              <a:rPr lang="en-GB" sz="2200" dirty="0"/>
            </a:br>
            <a:r>
              <a:rPr lang="en-US" sz="2200" dirty="0"/>
              <a:t>If they’re to have respect for you”</a:t>
            </a:r>
            <a:br>
              <a:rPr lang="en-GB" sz="2200" dirty="0"/>
            </a:br>
            <a:r>
              <a:rPr lang="en-US" sz="2200" dirty="0"/>
              <a:t> </a:t>
            </a:r>
            <a:br>
              <a:rPr lang="en-GB" sz="2200" dirty="0"/>
            </a:br>
            <a:r>
              <a:rPr lang="en-US" sz="2200" dirty="0"/>
              <a:t>a) From which poem are the above lines taken? Name the poet.</a:t>
            </a:r>
            <a:br>
              <a:rPr lang="en-GB" sz="2200" dirty="0"/>
            </a:br>
            <a:r>
              <a:rPr lang="en-US" sz="2200" dirty="0"/>
              <a:t>Answer:</a:t>
            </a:r>
            <a:r>
              <a:rPr lang="en-US" sz="2200" dirty="0">
                <a:effectLst>
                  <a:outerShdw blurRad="38100" dist="38100" dir="2700000" algn="tl">
                    <a:srgbClr val="000000">
                      <a:alpha val="43137"/>
                    </a:srgbClr>
                  </a:outerShdw>
                </a:effectLst>
              </a:rPr>
              <a:t> </a:t>
            </a:r>
            <a:r>
              <a:rPr lang="en-US" sz="2200" dirty="0">
                <a:solidFill>
                  <a:srgbClr val="002060"/>
                </a:solidFill>
                <a:effectLst>
                  <a:outerShdw blurRad="38100" dist="38100" dir="2700000" algn="tl">
                    <a:srgbClr val="000000">
                      <a:alpha val="43137"/>
                    </a:srgbClr>
                  </a:outerShdw>
                </a:effectLst>
              </a:rPr>
              <a:t>Upside Down by Alexander Kushner</a:t>
            </a:r>
            <a:r>
              <a:rPr lang="en-GB" sz="2200" dirty="0">
                <a:effectLst>
                  <a:outerShdw blurRad="38100" dist="38100" dir="2700000" algn="tl">
                    <a:srgbClr val="000000">
                      <a:alpha val="43137"/>
                    </a:srgbClr>
                  </a:outerShdw>
                </a:effectLst>
              </a:rPr>
              <a:t>  </a:t>
            </a:r>
            <a:r>
              <a:rPr lang="en-US" sz="2200" dirty="0">
                <a:effectLst>
                  <a:outerShdw blurRad="38100" dist="38100" dir="2700000" algn="tl">
                    <a:srgbClr val="000000">
                      <a:alpha val="43137"/>
                    </a:srgbClr>
                  </a:outerShdw>
                </a:effectLst>
              </a:rPr>
              <a:t>( 01 mark )</a:t>
            </a:r>
            <a:br>
              <a:rPr lang="en-GB" sz="2200" dirty="0"/>
            </a:br>
            <a:r>
              <a:rPr lang="en-US" sz="2200" dirty="0"/>
              <a:t>b) Who is the speaker here? Whom is addressed by the speaker?</a:t>
            </a:r>
            <a:br>
              <a:rPr lang="en-GB" sz="2200" dirty="0"/>
            </a:br>
            <a:r>
              <a:rPr lang="en-US" sz="2200" dirty="0"/>
              <a:t>Answer: </a:t>
            </a:r>
            <a:r>
              <a:rPr lang="en-US" sz="2200" dirty="0">
                <a:solidFill>
                  <a:srgbClr val="002060"/>
                </a:solidFill>
                <a:effectLst>
                  <a:outerShdw blurRad="38100" dist="38100" dir="2700000" algn="tl">
                    <a:srgbClr val="000000">
                      <a:alpha val="43137"/>
                    </a:srgbClr>
                  </a:outerShdw>
                </a:effectLst>
              </a:rPr>
              <a:t>Upside Down’s aunt </a:t>
            </a:r>
            <a:r>
              <a:rPr lang="en-US" sz="2200" dirty="0" err="1">
                <a:solidFill>
                  <a:srgbClr val="002060"/>
                </a:solidFill>
                <a:effectLst>
                  <a:outerShdw blurRad="38100" dist="38100" dir="2700000" algn="tl">
                    <a:srgbClr val="000000">
                      <a:alpha val="43137"/>
                    </a:srgbClr>
                  </a:outerShdw>
                </a:effectLst>
              </a:rPr>
              <a:t>isthe</a:t>
            </a:r>
            <a:r>
              <a:rPr lang="en-US" sz="2200" dirty="0">
                <a:solidFill>
                  <a:srgbClr val="002060"/>
                </a:solidFill>
                <a:effectLst>
                  <a:outerShdw blurRad="38100" dist="38100" dir="2700000" algn="tl">
                    <a:srgbClr val="000000">
                      <a:alpha val="43137"/>
                    </a:srgbClr>
                  </a:outerShdw>
                </a:effectLst>
              </a:rPr>
              <a:t> </a:t>
            </a:r>
            <a:r>
              <a:rPr lang="en-US" sz="2200" dirty="0" err="1">
                <a:solidFill>
                  <a:srgbClr val="002060"/>
                </a:solidFill>
                <a:effectLst>
                  <a:outerShdw blurRad="38100" dist="38100" dir="2700000" algn="tl">
                    <a:srgbClr val="000000">
                      <a:alpha val="43137"/>
                    </a:srgbClr>
                  </a:outerShdw>
                </a:effectLst>
              </a:rPr>
              <a:t>speaker.Upside</a:t>
            </a:r>
            <a:r>
              <a:rPr lang="en-US" sz="2200" dirty="0">
                <a:solidFill>
                  <a:srgbClr val="002060"/>
                </a:solidFill>
                <a:effectLst>
                  <a:outerShdw blurRad="38100" dist="38100" dir="2700000" algn="tl">
                    <a:srgbClr val="000000">
                      <a:alpha val="43137"/>
                    </a:srgbClr>
                  </a:outerShdw>
                </a:effectLst>
              </a:rPr>
              <a:t> Down is addressed by her./ The aunt addresses Upside Down. ( 01 mark )</a:t>
            </a:r>
            <a:br>
              <a:rPr lang="en-GB" sz="2200" dirty="0"/>
            </a:br>
            <a:r>
              <a:rPr lang="en-US" sz="2200" dirty="0"/>
              <a:t>c) Who are referred to as ‘others’ by the speaker?</a:t>
            </a:r>
            <a:br>
              <a:rPr lang="en-GB" sz="2200" dirty="0"/>
            </a:br>
            <a:r>
              <a:rPr lang="en-US" sz="2200" dirty="0"/>
              <a:t> Answer: </a:t>
            </a:r>
            <a:r>
              <a:rPr lang="en-US" sz="2200" dirty="0">
                <a:solidFill>
                  <a:srgbClr val="002060"/>
                </a:solidFill>
                <a:effectLst>
                  <a:outerShdw blurRad="38100" dist="38100" dir="2700000" algn="tl">
                    <a:srgbClr val="000000">
                      <a:alpha val="43137"/>
                    </a:srgbClr>
                  </a:outerShdw>
                </a:effectLst>
              </a:rPr>
              <a:t>The ordinary people in the society/town.(1mark)</a:t>
            </a:r>
            <a:br>
              <a:rPr lang="en-GB" sz="2200" dirty="0"/>
            </a:br>
            <a:r>
              <a:rPr lang="en-US" sz="2200" dirty="0"/>
              <a:t>d) What is the tone of the speaker ? What is the contrast brought out about the speaker and ‘others’ in the poem.</a:t>
            </a:r>
            <a:br>
              <a:rPr lang="en-GB" sz="2200" dirty="0"/>
            </a:br>
            <a:r>
              <a:rPr lang="en-US" sz="2200" dirty="0"/>
              <a:t>Answer: </a:t>
            </a:r>
            <a:r>
              <a:rPr lang="en-US" sz="2200" dirty="0">
                <a:solidFill>
                  <a:srgbClr val="002060"/>
                </a:solidFill>
                <a:effectLst>
                  <a:outerShdw blurRad="38100" dist="38100" dir="2700000" algn="tl">
                    <a:srgbClr val="000000">
                      <a:alpha val="43137"/>
                    </a:srgbClr>
                  </a:outerShdw>
                </a:effectLst>
              </a:rPr>
              <a:t>Loving/ caring/ affectionate/ kind tone. The others never attempt to get Upside Down out of his eccentric situation but only entertain themselves making him the laughing stock of the society. It is only the aunt who attempts to do that</a:t>
            </a:r>
            <a:r>
              <a:rPr lang="en-US" sz="2200">
                <a:solidFill>
                  <a:srgbClr val="002060"/>
                </a:solidFill>
                <a:effectLst>
                  <a:outerShdw blurRad="38100" dist="38100" dir="2700000" algn="tl">
                    <a:srgbClr val="000000">
                      <a:alpha val="43137"/>
                    </a:srgbClr>
                  </a:outerShdw>
                </a:effectLst>
              </a:rPr>
              <a:t>. (</a:t>
            </a:r>
            <a:r>
              <a:rPr lang="en-US" sz="2200" dirty="0">
                <a:solidFill>
                  <a:srgbClr val="002060"/>
                </a:solidFill>
                <a:effectLst>
                  <a:outerShdw blurRad="38100" dist="38100" dir="2700000" algn="tl">
                    <a:srgbClr val="000000">
                      <a:alpha val="43137"/>
                    </a:srgbClr>
                  </a:outerShdw>
                </a:effectLst>
              </a:rPr>
              <a:t>2marks)</a:t>
            </a:r>
            <a:br>
              <a:rPr lang="en-GB" sz="7300" dirty="0">
                <a:solidFill>
                  <a:srgbClr val="002060"/>
                </a:solidFill>
              </a:rPr>
            </a:br>
            <a:endParaRPr lang="en-GB" sz="7300" dirty="0">
              <a:solidFill>
                <a:srgbClr val="002060"/>
              </a:solidFill>
            </a:endParaRPr>
          </a:p>
        </p:txBody>
      </p:sp>
      <p:sp>
        <p:nvSpPr>
          <p:cNvPr id="4" name="TextBox 3"/>
          <p:cNvSpPr txBox="1"/>
          <p:nvPr/>
        </p:nvSpPr>
        <p:spPr>
          <a:xfrm>
            <a:off x="609600" y="457200"/>
            <a:ext cx="8077200"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GB" sz="3600" b="1" dirty="0">
                <a:solidFill>
                  <a:schemeClr val="tx1"/>
                </a:solidFill>
              </a:rPr>
              <a:t>Context Questions Answering Technique</a:t>
            </a:r>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br>
              <a:rPr lang="en-US" sz="2700" dirty="0"/>
            </a:br>
            <a:br>
              <a:rPr lang="en-US" sz="2700" dirty="0"/>
            </a:br>
            <a:br>
              <a:rPr lang="en-US" sz="2700" dirty="0"/>
            </a:br>
            <a:r>
              <a:rPr lang="en-US" sz="2700" dirty="0"/>
              <a:t>A special note on sub-questions (c) and (d) about the </a:t>
            </a:r>
            <a:r>
              <a:rPr lang="en-US" sz="2700" dirty="0">
                <a:solidFill>
                  <a:srgbClr val="7030A0"/>
                </a:solidFill>
              </a:rPr>
              <a:t>“effect”, “attitude”, “tone”, “significance” </a:t>
            </a:r>
            <a:r>
              <a:rPr lang="en-US" sz="2700" dirty="0"/>
              <a:t>etc of a given extract:</a:t>
            </a:r>
            <a:br>
              <a:rPr lang="en-GB" dirty="0"/>
            </a:br>
            <a:r>
              <a:rPr lang="en-US" dirty="0"/>
              <a:t> </a:t>
            </a:r>
            <a:br>
              <a:rPr lang="en-GB" dirty="0"/>
            </a:br>
            <a:endParaRPr lang="en-GB" dirty="0"/>
          </a:p>
        </p:txBody>
      </p:sp>
      <p:sp>
        <p:nvSpPr>
          <p:cNvPr id="3" name="Content Placeholder 2"/>
          <p:cNvSpPr>
            <a:spLocks noGrp="1"/>
          </p:cNvSpPr>
          <p:nvPr>
            <p:ph idx="1"/>
          </p:nvPr>
        </p:nvSpPr>
        <p:spPr>
          <a:xfrm>
            <a:off x="228600" y="1600200"/>
            <a:ext cx="8686800" cy="5029200"/>
          </a:xfrm>
        </p:spPr>
        <p:txBody>
          <a:bodyPr>
            <a:normAutofit fontScale="25000" lnSpcReduction="20000"/>
          </a:bodyPr>
          <a:lstStyle/>
          <a:p>
            <a:pPr>
              <a:buNone/>
            </a:pPr>
            <a:r>
              <a:rPr lang="en-US" sz="8000" dirty="0"/>
              <a:t>      </a:t>
            </a:r>
            <a:r>
              <a:rPr lang="en-US" sz="8000" dirty="0" err="1"/>
              <a:t>Eg</a:t>
            </a:r>
            <a:r>
              <a:rPr lang="en-US" sz="8000" dirty="0"/>
              <a:t>. 1.  “I have learned to wear many faces like dresses – </a:t>
            </a:r>
            <a:r>
              <a:rPr lang="en-US" sz="8000" dirty="0" err="1"/>
              <a:t>homeface</a:t>
            </a:r>
            <a:r>
              <a:rPr lang="en-US" sz="8000" dirty="0"/>
              <a:t>, </a:t>
            </a:r>
            <a:r>
              <a:rPr lang="en-US" sz="8000" dirty="0" err="1"/>
              <a:t>officeface</a:t>
            </a:r>
            <a:r>
              <a:rPr lang="en-US" sz="8000" dirty="0"/>
              <a:t>, </a:t>
            </a:r>
            <a:r>
              <a:rPr lang="en-US" sz="8000" dirty="0" err="1"/>
              <a:t>streetface</a:t>
            </a:r>
            <a:r>
              <a:rPr lang="en-US" sz="8000" dirty="0"/>
              <a:t>, </a:t>
            </a:r>
            <a:r>
              <a:rPr lang="en-US" sz="8000" dirty="0" err="1"/>
              <a:t>hostface</a:t>
            </a:r>
            <a:r>
              <a:rPr lang="en-US" sz="8000" dirty="0"/>
              <a:t>…”</a:t>
            </a:r>
            <a:br>
              <a:rPr lang="en-GB" sz="8000" dirty="0"/>
            </a:br>
            <a:r>
              <a:rPr lang="en-US" sz="8000" dirty="0"/>
              <a:t>(c). What </a:t>
            </a:r>
            <a:r>
              <a:rPr lang="en-US" sz="8000" b="1" dirty="0"/>
              <a:t>effect</a:t>
            </a:r>
            <a:r>
              <a:rPr lang="en-US" sz="8000" dirty="0"/>
              <a:t> is created by the images the poet uses?</a:t>
            </a:r>
            <a:br>
              <a:rPr lang="en-GB" sz="8000" dirty="0"/>
            </a:br>
            <a:r>
              <a:rPr lang="en-US" sz="8000" dirty="0"/>
              <a:t>Answer</a:t>
            </a:r>
            <a:r>
              <a:rPr lang="en-US" sz="8000" dirty="0">
                <a:solidFill>
                  <a:srgbClr val="C00000"/>
                </a:solidFill>
              </a:rPr>
              <a:t>: Consciousness of human hypocrisy/practices of opportunism, awareness that people are insincere, sarcasm, irony etc.  </a:t>
            </a:r>
            <a:br>
              <a:rPr lang="en-GB" sz="8000" dirty="0"/>
            </a:br>
            <a:r>
              <a:rPr lang="en-US" sz="8000" dirty="0"/>
              <a:t> </a:t>
            </a:r>
            <a:br>
              <a:rPr lang="en-GB" sz="8000" dirty="0"/>
            </a:br>
            <a:r>
              <a:rPr lang="en-US" sz="8000" dirty="0"/>
              <a:t>2. The chamberlain's nephew has sent me some real jewels and everybody knows that jewels cost more than 'flowers,"</a:t>
            </a:r>
            <a:br>
              <a:rPr lang="en-GB" sz="8000" dirty="0"/>
            </a:br>
            <a:r>
              <a:rPr lang="en-US" sz="8000" dirty="0"/>
              <a:t>(c) What is the </a:t>
            </a:r>
            <a:r>
              <a:rPr lang="en-US" sz="8000" b="1" dirty="0"/>
              <a:t>attitude</a:t>
            </a:r>
            <a:r>
              <a:rPr lang="en-US" sz="8000" dirty="0"/>
              <a:t> to love is reflected in these words? </a:t>
            </a:r>
          </a:p>
          <a:p>
            <a:pPr>
              <a:buNone/>
            </a:pPr>
            <a:r>
              <a:rPr lang="en-US" sz="8000" dirty="0">
                <a:solidFill>
                  <a:srgbClr val="C00000"/>
                </a:solidFill>
              </a:rPr>
              <a:t>      answer is materialistic attitude</a:t>
            </a:r>
            <a:br>
              <a:rPr lang="en-GB" sz="8000" dirty="0"/>
            </a:br>
            <a:r>
              <a:rPr lang="en-US" sz="8000" dirty="0"/>
              <a:t>3. “You said there couldn’t possibly be a frog in my bread and milk; there was a frog in my bread-and-milk”, he repeated, with the insistence of a skilled tactician who does not intend to shift from </a:t>
            </a:r>
            <a:r>
              <a:rPr lang="en-US" sz="8000" dirty="0" err="1"/>
              <a:t>favourable</a:t>
            </a:r>
            <a:r>
              <a:rPr lang="en-US" sz="8000" dirty="0"/>
              <a:t> ground.</a:t>
            </a:r>
            <a:br>
              <a:rPr lang="en-GB" sz="8000" dirty="0"/>
            </a:br>
            <a:r>
              <a:rPr lang="en-US" sz="8000" dirty="0"/>
              <a:t>(c). What is the </a:t>
            </a:r>
            <a:r>
              <a:rPr lang="en-US" sz="8000" b="1" dirty="0"/>
              <a:t>tone</a:t>
            </a:r>
            <a:r>
              <a:rPr lang="en-US" sz="8000" dirty="0"/>
              <a:t> of the speaker referred to as “he”? Name the literary device/technique used to describe “he”. </a:t>
            </a:r>
            <a:br>
              <a:rPr lang="en-GB" sz="8000" dirty="0"/>
            </a:br>
            <a:r>
              <a:rPr lang="en-US" sz="8000" dirty="0">
                <a:solidFill>
                  <a:srgbClr val="C00000"/>
                </a:solidFill>
              </a:rPr>
              <a:t>For the tone we can use several words such as “firm”, “assertive”, “self-assured”, “confident”, “victorious”, “triumphant”, “convincing”, “sarcastic” etc. The literary device is metaphor.</a:t>
            </a:r>
            <a:r>
              <a:rPr lang="en-US" sz="6400" dirty="0">
                <a:solidFill>
                  <a:srgbClr val="C00000"/>
                </a:solidFill>
              </a:rPr>
              <a:t>	</a:t>
            </a:r>
            <a:br>
              <a:rPr lang="en-GB" dirty="0"/>
            </a:br>
            <a:r>
              <a:rPr lang="en-US" dirty="0"/>
              <a:t> </a:t>
            </a:r>
            <a:br>
              <a:rPr lang="en-GB" dirty="0"/>
            </a:br>
            <a:endParaRPr lang="en-GB" dirty="0"/>
          </a:p>
        </p:txBody>
      </p:sp>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a:ln>
            <a:solidFill>
              <a:schemeClr val="accent6">
                <a:lumMod val="75000"/>
              </a:schemeClr>
            </a:solidFill>
          </a:ln>
        </p:spPr>
        <p:txBody>
          <a:bodyPr>
            <a:normAutofit fontScale="90000"/>
          </a:bodyPr>
          <a:lstStyle/>
          <a:p>
            <a:pPr algn="l"/>
            <a:br>
              <a:rPr lang="en-GB" dirty="0"/>
            </a:br>
            <a:br>
              <a:rPr lang="en-GB" dirty="0"/>
            </a:br>
            <a:br>
              <a:rPr lang="en-GB" dirty="0"/>
            </a:br>
            <a:br>
              <a:rPr lang="en-GB" dirty="0"/>
            </a:br>
            <a:br>
              <a:rPr lang="en-GB" dirty="0"/>
            </a:br>
            <a:br>
              <a:rPr lang="en-GB" dirty="0"/>
            </a:br>
            <a:br>
              <a:rPr lang="en-GB" dirty="0"/>
            </a:br>
            <a:br>
              <a:rPr lang="en-GB" dirty="0"/>
            </a:br>
            <a:br>
              <a:rPr lang="en-GB" dirty="0"/>
            </a:br>
            <a:r>
              <a:rPr lang="en-GB" dirty="0">
                <a:solidFill>
                  <a:schemeClr val="bg1"/>
                </a:solidFill>
              </a:rPr>
              <a:t>     Essay Type Answering Technique </a:t>
            </a:r>
            <a:br>
              <a:rPr lang="en-GB" dirty="0"/>
            </a:br>
            <a:br>
              <a:rPr lang="en-GB" dirty="0"/>
            </a:br>
            <a:r>
              <a:rPr lang="en-US" sz="3600" b="1" dirty="0"/>
              <a:t>Criteria for marking Essay questions:</a:t>
            </a:r>
            <a:br>
              <a:rPr lang="en-GB" dirty="0"/>
            </a:br>
            <a:r>
              <a:rPr lang="en-US" sz="3600" dirty="0"/>
              <a:t>In marking long answers, the following criteria must be used and </a:t>
            </a:r>
            <a:r>
              <a:rPr lang="en-US" sz="3600" dirty="0" err="1"/>
              <a:t>weightage</a:t>
            </a:r>
            <a:r>
              <a:rPr lang="en-US" sz="3600" dirty="0"/>
              <a:t> is given to them in the following manner:</a:t>
            </a:r>
            <a:br>
              <a:rPr lang="en-GB" sz="3600" dirty="0"/>
            </a:br>
            <a:r>
              <a:rPr lang="en-US" sz="3600" dirty="0">
                <a:solidFill>
                  <a:srgbClr val="002060"/>
                </a:solidFill>
              </a:rPr>
              <a:t>Content	1-7</a:t>
            </a:r>
            <a:br>
              <a:rPr lang="en-GB" sz="3600" dirty="0">
                <a:solidFill>
                  <a:srgbClr val="002060"/>
                </a:solidFill>
              </a:rPr>
            </a:br>
            <a:r>
              <a:rPr lang="en-US" sz="3600" dirty="0">
                <a:solidFill>
                  <a:srgbClr val="002060"/>
                </a:solidFill>
              </a:rPr>
              <a:t>Organization  1-4.</a:t>
            </a:r>
            <a:br>
              <a:rPr lang="en-GB" sz="3600" dirty="0">
                <a:solidFill>
                  <a:srgbClr val="002060"/>
                </a:solidFill>
              </a:rPr>
            </a:br>
            <a:r>
              <a:rPr lang="en-US" sz="3600" dirty="0">
                <a:solidFill>
                  <a:srgbClr val="002060"/>
                </a:solidFill>
              </a:rPr>
              <a:t>Language	1-4</a:t>
            </a:r>
            <a:br>
              <a:rPr lang="en-GB" sz="3600" dirty="0"/>
            </a:br>
            <a:r>
              <a:rPr lang="en-US" sz="3600" dirty="0"/>
              <a:t>( Use your discretion and be examinee friendly in marking )</a:t>
            </a:r>
            <a:br>
              <a:rPr lang="en-GB" dirty="0"/>
            </a:br>
            <a:endParaRPr lang="en-GB" dirty="0"/>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924800" cy="868362"/>
          </a:xfrm>
        </p:spPr>
        <p:style>
          <a:lnRef idx="2">
            <a:schemeClr val="dk1"/>
          </a:lnRef>
          <a:fillRef idx="1">
            <a:schemeClr val="lt1"/>
          </a:fillRef>
          <a:effectRef idx="0">
            <a:schemeClr val="dk1"/>
          </a:effectRef>
          <a:fontRef idx="minor">
            <a:schemeClr val="dk1"/>
          </a:fontRef>
        </p:style>
        <p:txBody>
          <a:bodyPr/>
          <a:lstStyle/>
          <a:p>
            <a:r>
              <a:rPr lang="en-GB" dirty="0"/>
              <a:t>Ways of Approaching an Answer</a:t>
            </a:r>
          </a:p>
        </p:txBody>
      </p:sp>
      <p:sp>
        <p:nvSpPr>
          <p:cNvPr id="3" name="Content Placeholder 2"/>
          <p:cNvSpPr>
            <a:spLocks noGrp="1"/>
          </p:cNvSpPr>
          <p:nvPr>
            <p:ph idx="1"/>
          </p:nvPr>
        </p:nvSpPr>
        <p:spPr/>
        <p:txBody>
          <a:bodyPr>
            <a:normAutofit fontScale="92500" lnSpcReduction="10000"/>
          </a:bodyPr>
          <a:lstStyle/>
          <a:p>
            <a:r>
              <a:rPr lang="en-US" dirty="0"/>
              <a:t>There are three basic approaches in answering essay type questions on poetry: </a:t>
            </a:r>
            <a:endParaRPr lang="en-GB" dirty="0"/>
          </a:p>
          <a:p>
            <a:pPr lvl="0"/>
            <a:r>
              <a:rPr lang="en-US" dirty="0">
                <a:solidFill>
                  <a:srgbClr val="002060"/>
                </a:solidFill>
              </a:rPr>
              <a:t>Line-by-line comment approach </a:t>
            </a:r>
            <a:r>
              <a:rPr lang="en-US" dirty="0"/>
              <a:t>(this approach is the easier one since not much analysis is involved)</a:t>
            </a:r>
            <a:endParaRPr lang="en-GB" dirty="0"/>
          </a:p>
          <a:p>
            <a:pPr lvl="0"/>
            <a:r>
              <a:rPr lang="en-US" dirty="0">
                <a:solidFill>
                  <a:srgbClr val="002060"/>
                </a:solidFill>
              </a:rPr>
              <a:t>Analytical approach </a:t>
            </a:r>
            <a:r>
              <a:rPr lang="en-US" dirty="0"/>
              <a:t>(that means analyzing the poem according to the given question and support the thesis statement with at least 3 or 4 points which you have identified)</a:t>
            </a:r>
            <a:endParaRPr lang="en-GB" dirty="0"/>
          </a:p>
          <a:p>
            <a:pPr lvl="0"/>
            <a:r>
              <a:rPr lang="en-US" dirty="0">
                <a:solidFill>
                  <a:srgbClr val="002060"/>
                </a:solidFill>
              </a:rPr>
              <a:t>Writing an appreciation/analysis</a:t>
            </a:r>
            <a:endParaRPr lang="en-GB" dirty="0">
              <a:solidFill>
                <a:srgbClr val="002060"/>
              </a:solidFill>
            </a:endParaRPr>
          </a:p>
          <a:p>
            <a:endParaRPr lang="en-GB" dirty="0"/>
          </a:p>
        </p:txBody>
      </p:sp>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b="1" dirty="0"/>
              <a:t>Example for the 1</a:t>
            </a:r>
            <a:r>
              <a:rPr lang="en-US" b="1" baseline="30000" dirty="0"/>
              <a:t>st</a:t>
            </a:r>
            <a:r>
              <a:rPr lang="en-US" b="1" dirty="0"/>
              <a:t> approach</a:t>
            </a:r>
            <a:br>
              <a:rPr lang="en-GB" dirty="0"/>
            </a:br>
            <a:endParaRPr lang="en-GB" dirty="0"/>
          </a:p>
        </p:txBody>
      </p:sp>
      <p:sp>
        <p:nvSpPr>
          <p:cNvPr id="3" name="Content Placeholder 2"/>
          <p:cNvSpPr>
            <a:spLocks noGrp="1"/>
          </p:cNvSpPr>
          <p:nvPr>
            <p:ph idx="1"/>
          </p:nvPr>
        </p:nvSpPr>
        <p:spPr>
          <a:xfrm>
            <a:off x="228600" y="1600200"/>
            <a:ext cx="8763000" cy="5029200"/>
          </a:xfrm>
        </p:spPr>
        <p:txBody>
          <a:bodyPr>
            <a:normAutofit fontScale="47500" lnSpcReduction="20000"/>
          </a:bodyPr>
          <a:lstStyle/>
          <a:p>
            <a:pPr>
              <a:buNone/>
            </a:pPr>
            <a:r>
              <a:rPr lang="en-US" sz="5100" b="1" i="1" dirty="0">
                <a:solidFill>
                  <a:schemeClr val="accent3">
                    <a:lumMod val="50000"/>
                  </a:schemeClr>
                </a:solidFill>
              </a:rPr>
              <a:t>1. How do the literary devices contribute to the theme of the poem eagle?</a:t>
            </a:r>
            <a:endParaRPr lang="en-GB" sz="5100" b="1" dirty="0">
              <a:solidFill>
                <a:schemeClr val="accent3">
                  <a:lumMod val="50000"/>
                </a:schemeClr>
              </a:solidFill>
            </a:endParaRPr>
          </a:p>
          <a:p>
            <a:pPr>
              <a:buNone/>
            </a:pPr>
            <a:r>
              <a:rPr lang="en-US" sz="4200" b="1" dirty="0"/>
              <a:t>Do some brainstorming first.</a:t>
            </a:r>
            <a:endParaRPr lang="en-GB" sz="4200" dirty="0"/>
          </a:p>
          <a:p>
            <a:pPr>
              <a:buNone/>
            </a:pPr>
            <a:r>
              <a:rPr lang="en-US" sz="4200" dirty="0"/>
              <a:t>Introduction:</a:t>
            </a:r>
            <a:endParaRPr lang="en-GB" sz="4200" dirty="0"/>
          </a:p>
          <a:p>
            <a:pPr>
              <a:buNone/>
            </a:pPr>
            <a:r>
              <a:rPr lang="en-US" sz="4200" dirty="0"/>
              <a:t>Alfred, Lord Tennyson, wrote "The Eagle" in 1851, a Romantic poem, though a late one in terms of the Romantic movement in Britain. Romantic poets often imbued their poems with a reverence for nature, and this poem was inspired by a sight Tennyson encountered on one of his many walks. </a:t>
            </a:r>
            <a:r>
              <a:rPr lang="en-US" sz="4200" b="1" dirty="0"/>
              <a:t>The poet uses alliteration, personification, and a simile to enhance the reader’s experience of watching the bird.  These techniques also contribute to the theme of the poem: The power and the majesty of nature.</a:t>
            </a:r>
            <a:endParaRPr lang="en-GB" sz="4200" dirty="0"/>
          </a:p>
          <a:p>
            <a:pPr>
              <a:buNone/>
            </a:pPr>
            <a:r>
              <a:rPr lang="en-US" sz="4200" dirty="0"/>
              <a:t> </a:t>
            </a:r>
            <a:endParaRPr lang="en-GB" sz="4200" dirty="0"/>
          </a:p>
          <a:p>
            <a:pPr>
              <a:buNone/>
            </a:pPr>
            <a:r>
              <a:rPr lang="en-US" sz="4200" dirty="0"/>
              <a:t>In the first stanza, the poet describes the eagle using many literary devices which enhance the theme of nature as something inaccessible yet awe-inspiring:</a:t>
            </a:r>
            <a:endParaRPr lang="en-GB" sz="4200" dirty="0"/>
          </a:p>
          <a:p>
            <a:pPr>
              <a:buNone/>
            </a:pPr>
            <a:r>
              <a:rPr lang="en-US" sz="4200" i="1" dirty="0"/>
              <a:t>He clasps the crag with crooked hands; </a:t>
            </a:r>
            <a:endParaRPr lang="en-GB" sz="4200" dirty="0"/>
          </a:p>
          <a:p>
            <a:pPr>
              <a:buNone/>
            </a:pPr>
            <a:r>
              <a:rPr lang="en-US" sz="4200" i="1" dirty="0"/>
              <a:t>Close to the sun in lonely lands, </a:t>
            </a:r>
            <a:endParaRPr lang="en-GB" sz="4200" dirty="0"/>
          </a:p>
          <a:p>
            <a:pPr>
              <a:buNone/>
            </a:pPr>
            <a:r>
              <a:rPr lang="en-US" sz="4200" i="1" dirty="0"/>
              <a:t>Ringed with the azure world, he stands.</a:t>
            </a:r>
            <a:endParaRPr lang="en-GB" sz="4200" dirty="0"/>
          </a:p>
          <a:p>
            <a:endParaRPr lang="en-GB" dirty="0"/>
          </a:p>
        </p:txBody>
      </p:sp>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487362"/>
          </a:xfrm>
        </p:spPr>
        <p:txBody>
          <a:bodyPr>
            <a:normAutofit fontScale="90000"/>
          </a:bodyPr>
          <a:lstStyle/>
          <a:p>
            <a:br>
              <a:rPr lang="en-US" b="1" dirty="0"/>
            </a:br>
            <a:r>
              <a:rPr lang="en-US" sz="3100" b="1" dirty="0"/>
              <a:t>An example for the 2</a:t>
            </a:r>
            <a:r>
              <a:rPr lang="en-US" sz="3100" b="1" baseline="30000" dirty="0"/>
              <a:t>nd</a:t>
            </a:r>
            <a:r>
              <a:rPr lang="en-US" sz="3100" b="1" dirty="0"/>
              <a:t> Type:</a:t>
            </a:r>
            <a:br>
              <a:rPr lang="en-GB" dirty="0"/>
            </a:br>
            <a:endParaRPr lang="en-GB" dirty="0"/>
          </a:p>
        </p:txBody>
      </p:sp>
      <p:sp>
        <p:nvSpPr>
          <p:cNvPr id="3" name="Content Placeholder 2"/>
          <p:cNvSpPr>
            <a:spLocks noGrp="1"/>
          </p:cNvSpPr>
          <p:nvPr>
            <p:ph idx="1"/>
          </p:nvPr>
        </p:nvSpPr>
        <p:spPr>
          <a:xfrm>
            <a:off x="228600" y="685800"/>
            <a:ext cx="8686800" cy="5943600"/>
          </a:xfrm>
        </p:spPr>
        <p:txBody>
          <a:bodyPr>
            <a:normAutofit fontScale="32500" lnSpcReduction="20000"/>
          </a:bodyPr>
          <a:lstStyle/>
          <a:p>
            <a:pPr marL="0" indent="0">
              <a:buNone/>
            </a:pPr>
            <a:r>
              <a:rPr lang="en-GB" sz="6400" b="1" dirty="0"/>
              <a:t>Jacques </a:t>
            </a:r>
            <a:r>
              <a:rPr lang="en-GB" sz="6400" b="1" dirty="0" err="1"/>
              <a:t>Prévert</a:t>
            </a:r>
            <a:r>
              <a:rPr lang="en-GB" sz="6400" b="1" dirty="0"/>
              <a:t> conveys a sense of separation and intense loneliness in the poem "Breakfast". Discuss.</a:t>
            </a:r>
          </a:p>
          <a:p>
            <a:pPr marL="0" indent="0">
              <a:buNone/>
            </a:pPr>
            <a:r>
              <a:rPr lang="en-GB" sz="6400" dirty="0"/>
              <a:t>Jacques </a:t>
            </a:r>
            <a:r>
              <a:rPr lang="en-GB" sz="6400" dirty="0" err="1"/>
              <a:t>Prévert’s</a:t>
            </a:r>
            <a:r>
              <a:rPr lang="en-GB" sz="6400" dirty="0"/>
              <a:t> poem “Breakfast,” written in 1946 after World War II, explores themes of separation and intense loneliness. The poem illustrates a situation marked by conflict and emotional distance. In the poem, a man silently eats breakfast while the speaker watches, leading to an atmosphere of tension that culminates in the speaker's tears as the man leaves. Through mundane actions and a lack of communication, and man’s departure, </a:t>
            </a:r>
            <a:r>
              <a:rPr lang="en-GB" sz="6400" dirty="0" err="1"/>
              <a:t>Prévert</a:t>
            </a:r>
            <a:r>
              <a:rPr lang="en-GB" sz="6400" dirty="0"/>
              <a:t> conveys deep emotional isolation and unspoken sorrow.</a:t>
            </a:r>
          </a:p>
          <a:p>
            <a:pPr marL="60325" indent="-60325">
              <a:buNone/>
            </a:pPr>
            <a:r>
              <a:rPr lang="en-GB" sz="6400" b="1" dirty="0"/>
              <a:t>Loneliness is vividly portrayed through the depiction of routine actions during breakfast.</a:t>
            </a:r>
          </a:p>
          <a:p>
            <a:pPr>
              <a:buNone/>
            </a:pPr>
            <a:r>
              <a:rPr lang="en-GB" sz="6400" b="1" dirty="0"/>
              <a:t>The absence of communication intensifies the theme of loneliness.</a:t>
            </a:r>
          </a:p>
          <a:p>
            <a:pPr>
              <a:buNone/>
            </a:pPr>
            <a:r>
              <a:rPr lang="en-GB" sz="6400" b="1" dirty="0"/>
              <a:t>The man's departure signifies a final act of emotional disconnection.</a:t>
            </a:r>
          </a:p>
          <a:p>
            <a:pPr marL="0" indent="0">
              <a:buNone/>
            </a:pPr>
            <a:endParaRPr lang="en-GB" sz="6400" dirty="0"/>
          </a:p>
          <a:p>
            <a:pPr marL="0" indent="0">
              <a:buNone/>
            </a:pPr>
            <a:r>
              <a:rPr lang="en-GB" sz="6400" dirty="0"/>
              <a:t>In "Breakfast," Jacques </a:t>
            </a:r>
            <a:r>
              <a:rPr lang="en-GB" sz="6400" dirty="0" err="1"/>
              <a:t>Prévert</a:t>
            </a:r>
            <a:r>
              <a:rPr lang="en-GB" sz="6400" dirty="0"/>
              <a:t> masterfully captures the emotional distance and intense loneliness within a relationship through the absence of communication and depiction of routine actions. The poem invites readers to reflect on themes of isolation and unspoken sorrow, resonating with the universal experience of human disconnection. Through its simple yet evocative imagery, "Breakfast" leaves a lasting impression, conveying the profound emotional impact of separation and loneliness.</a:t>
            </a:r>
          </a:p>
          <a:p>
            <a:endParaRPr lang="en-GB" dirty="0"/>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sz="3600" b="1" dirty="0"/>
              <a:t>3</a:t>
            </a:r>
            <a:r>
              <a:rPr lang="en-US" sz="3600" b="1" baseline="30000" dirty="0"/>
              <a:t>rd</a:t>
            </a:r>
            <a:r>
              <a:rPr lang="en-US" sz="3600" b="1" dirty="0"/>
              <a:t> Type: Write an appreciation or an analysis:</a:t>
            </a:r>
            <a:br>
              <a:rPr lang="en-GB" dirty="0"/>
            </a:br>
            <a:endParaRPr lang="en-GB" dirty="0"/>
          </a:p>
        </p:txBody>
      </p:sp>
      <p:sp>
        <p:nvSpPr>
          <p:cNvPr id="3" name="Content Placeholder 2"/>
          <p:cNvSpPr>
            <a:spLocks noGrp="1"/>
          </p:cNvSpPr>
          <p:nvPr>
            <p:ph idx="1"/>
          </p:nvPr>
        </p:nvSpPr>
        <p:spPr/>
        <p:txBody>
          <a:bodyPr>
            <a:normAutofit fontScale="92500" lnSpcReduction="10000"/>
          </a:bodyPr>
          <a:lstStyle/>
          <a:p>
            <a:pPr algn="ctr">
              <a:buNone/>
            </a:pPr>
            <a:r>
              <a:rPr lang="en-US" dirty="0"/>
              <a:t>How to write an appreciation:</a:t>
            </a:r>
            <a:endParaRPr lang="en-GB" dirty="0"/>
          </a:p>
          <a:p>
            <a:pPr>
              <a:buNone/>
            </a:pPr>
            <a:endParaRPr lang="en-GB" dirty="0"/>
          </a:p>
          <a:p>
            <a:pPr lvl="0"/>
            <a:r>
              <a:rPr lang="en-US" dirty="0"/>
              <a:t>About the poem, poet, and title.</a:t>
            </a:r>
            <a:endParaRPr lang="en-GB" dirty="0"/>
          </a:p>
          <a:p>
            <a:pPr lvl="0"/>
            <a:r>
              <a:rPr lang="en-US" dirty="0"/>
              <a:t>Theme.</a:t>
            </a:r>
            <a:endParaRPr lang="en-GB" dirty="0"/>
          </a:p>
          <a:p>
            <a:pPr lvl="0"/>
            <a:r>
              <a:rPr lang="en-US" dirty="0"/>
              <a:t>Poetic style, language, poetic devices used in the poem.</a:t>
            </a:r>
            <a:endParaRPr lang="en-GB" dirty="0"/>
          </a:p>
          <a:p>
            <a:pPr lvl="0"/>
            <a:r>
              <a:rPr lang="en-US" dirty="0"/>
              <a:t>Special features.</a:t>
            </a:r>
            <a:endParaRPr lang="en-GB" dirty="0"/>
          </a:p>
          <a:p>
            <a:pPr lvl="0"/>
            <a:r>
              <a:rPr lang="en-US" dirty="0"/>
              <a:t>Message/values/morals in the poem.</a:t>
            </a:r>
            <a:endParaRPr lang="en-GB" dirty="0"/>
          </a:p>
          <a:p>
            <a:pPr lvl="0"/>
            <a:r>
              <a:rPr lang="en-US" dirty="0"/>
              <a:t>Your opinion about the poem.</a:t>
            </a:r>
            <a:endParaRPr lang="en-GB" dirty="0"/>
          </a:p>
          <a:p>
            <a:pPr>
              <a:buNone/>
            </a:pPr>
            <a:endParaRPr lang="en-GB" dirty="0"/>
          </a:p>
        </p:txBody>
      </p:sp>
    </p:spTree>
  </p:cSld>
  <p:clrMapOvr>
    <a:masterClrMapping/>
  </p:clrMapOvr>
  <p:transition>
    <p:wedg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144</TotalTime>
  <Words>1084</Words>
  <Application>Microsoft Office PowerPoint</Application>
  <PresentationFormat>On-screen Show (4:3)</PresentationFormat>
  <Paragraphs>38</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        Eg: “You must behave as others do If they’re to have respect for you”   a) From which poem are the above lines taken? Name the poet. Answer: Upside Down by Alexander Kushner  ( 01 mark ) b) Who is the speaker here? Whom is addressed by the speaker? Answer: Upside Down’s aunt isthe speaker.Upside Down is addressed by her./ The aunt addresses Upside Down. ( 01 mark ) c) Who are referred to as ‘others’ by the speaker?  Answer: The ordinary people in the society/town.(1mark) d) What is the tone of the speaker ? What is the contrast brought out about the speaker and ‘others’ in the poem. Answer: Loving/ caring/ affectionate/ kind tone. The others never attempt to get Upside Down out of his eccentric situation but only entertain themselves making him the laughing stock of the society. It is only the aunt who attempts to do that. (2marks) </vt:lpstr>
      <vt:lpstr>   A special note on sub-questions (c) and (d) about the “effect”, “attitude”, “tone”, “significance” etc of a given extract:   </vt:lpstr>
      <vt:lpstr>              Essay Type Answering Technique   Criteria for marking Essay questions: In marking long answers, the following criteria must be used and weightage is given to them in the following manner: Content 1-7 Organization  1-4. Language 1-4 ( Use your discretion and be examinee friendly in marking ) </vt:lpstr>
      <vt:lpstr>Ways of Approaching an Answer</vt:lpstr>
      <vt:lpstr> Example for the 1st approach </vt:lpstr>
      <vt:lpstr> An example for the 2nd Type: </vt:lpstr>
      <vt:lpstr> 3rd Type: Write an appreciation or an analysis: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must behave as others do If they’re to have respect for you”   a) From which poem are the above lines taken? Name the poet. Answer: Upside Down by Alexander Kushner  ( 01 mark ) b) Who is the speaker here? Whom is addressed by the speaker? Answer: Upside Down’s aunt isthe speaker.Upside Down is addressed by her./ The aunt addresses Upside Down. ( 01 mark ) c) Who are referred to as ‘others’ by the speaker?  Answer: The ordinary people in the society/town.(1mark) d) What is the tone of the speaker ? What is the contrast brought out about the speaker and ‘others’ in the poem. Answer: Loving/ caring/ affectionate/ kind tone. The others never attempt to get Upside Down out of his eccentric situation but only entertain themselves making him the laughing stock of the society. It is only the aunt who attempts to do that. The townspeople, on the other hand (2marks)</dc:title>
  <dc:creator>Rohana</dc:creator>
  <cp:lastModifiedBy>Rohana Fernando</cp:lastModifiedBy>
  <cp:revision>22</cp:revision>
  <dcterms:created xsi:type="dcterms:W3CDTF">2024-11-27T04:22:58Z</dcterms:created>
  <dcterms:modified xsi:type="dcterms:W3CDTF">2026-08-29T02:25:54Z</dcterms:modified>
</cp:coreProperties>
</file>