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83" r:id="rId3"/>
    <p:sldId id="281" r:id="rId4"/>
    <p:sldId id="275" r:id="rId5"/>
    <p:sldId id="263" r:id="rId6"/>
    <p:sldId id="277" r:id="rId7"/>
    <p:sldId id="268" r:id="rId8"/>
    <p:sldId id="270" r:id="rId9"/>
    <p:sldId id="271" r:id="rId10"/>
    <p:sldId id="284" r:id="rId11"/>
    <p:sldId id="286" r:id="rId12"/>
    <p:sldId id="288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34B4"/>
    <a:srgbClr val="E859C7"/>
    <a:srgbClr val="33CCFF"/>
    <a:srgbClr val="FFCCFF"/>
    <a:srgbClr val="FF0000"/>
    <a:srgbClr val="800080"/>
    <a:srgbClr val="FF9966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06796D-EEB2-403B-8281-439E2171B18B}" type="datetimeFigureOut">
              <a:rPr lang="en-IE"/>
              <a:pPr/>
              <a:t>29/08/2026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70852AF-8D96-4B05-9AAC-CACAD072DE56}" type="slidenum">
              <a:rPr lang="en-IE"/>
              <a:pPr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A7F53FE-88E0-4313-9C77-1891DF6C15F3}" type="slidenum">
              <a:rPr lang="en-IE"/>
              <a:pPr/>
              <a:t>1</a:t>
            </a:fld>
            <a:endParaRPr lang="en-I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4AEB92-81BD-479F-AD84-316A5B44A749}" type="slidenum">
              <a:rPr lang="en-IE">
                <a:latin typeface="Arial" pitchFamily="34" charset="0"/>
              </a:rPr>
              <a:pPr/>
              <a:t>11</a:t>
            </a:fld>
            <a:endParaRPr lang="en-IE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02F3A50-6EDB-45B7-91C0-AA43FF7C10C9}" type="slidenum">
              <a:rPr lang="en-IE">
                <a:latin typeface="Arial" pitchFamily="34" charset="0"/>
              </a:rPr>
              <a:pPr/>
              <a:t>12</a:t>
            </a:fld>
            <a:endParaRPr lang="en-IE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IE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BA2E46C-39F0-4545-ACF0-B241ED7F41D2}" type="slidenum">
              <a:rPr lang="en-GB">
                <a:latin typeface="Arial" pitchFamily="34" charset="0"/>
              </a:rPr>
              <a:pPr/>
              <a:t>3</a:t>
            </a:fld>
            <a:endParaRPr lang="en-GB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291B12F-2CDE-4825-BB06-030866891AA4}" type="slidenum">
              <a:rPr lang="en-IE">
                <a:latin typeface="Arial" pitchFamily="34" charset="0"/>
              </a:rPr>
              <a:pPr/>
              <a:t>4</a:t>
            </a:fld>
            <a:endParaRPr lang="en-IE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80B1FD3-7FFF-4980-8455-9F2F1DD2EB3A}" type="slidenum">
              <a:rPr lang="en-IE"/>
              <a:pPr/>
              <a:t>5</a:t>
            </a:fld>
            <a:endParaRPr lang="en-I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4D6D252-7255-45CD-B79D-6EAB6F487041}" type="slidenum">
              <a:rPr lang="en-IE">
                <a:latin typeface="Arial" pitchFamily="34" charset="0"/>
              </a:rPr>
              <a:pPr/>
              <a:t>6</a:t>
            </a:fld>
            <a:endParaRPr lang="en-IE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AF266C4-8F92-4781-A6C4-88692C7A806A}" type="slidenum">
              <a:rPr lang="en-IE"/>
              <a:pPr/>
              <a:t>7</a:t>
            </a:fld>
            <a:endParaRPr lang="en-I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E36164C-4817-4C89-A0E3-2A166DD0042D}" type="slidenum">
              <a:rPr lang="en-IE"/>
              <a:pPr/>
              <a:t>8</a:t>
            </a:fld>
            <a:endParaRPr lang="en-I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E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3BDB057-136A-4E81-A3B8-AB04081E8425}" type="slidenum">
              <a:rPr lang="en-IE"/>
              <a:pPr/>
              <a:t>9</a:t>
            </a:fld>
            <a:endParaRPr lang="en-I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382321-6E8E-411E-89F6-430662B4C766}" type="slidenum">
              <a:rPr lang="en-IE"/>
              <a:pPr/>
              <a:t>10</a:t>
            </a:fld>
            <a:endParaRPr lang="en-I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3C81AC-42EA-42D6-BE7E-F9FD7903AE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2A8E86-F54E-48CD-A0D3-C235346BBB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DCF253-9A58-4515-806F-FBBECAE76F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278358-58B8-4A1B-B609-E589CA86EC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1094F2-5360-4464-9353-A3109931F8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920C63-6F26-4DEC-B2B0-5BF1C0382E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5E9197-C967-4CAC-84E9-28AAD6C8A1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21E3B1-454F-42BF-B4C3-6C6B6F80EE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0CB1A0-2FA8-4CE4-ABCD-1EA15BE5D3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7FF5C0-66A0-4510-A904-AF753C4E6E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63B3B6-BF94-467D-8384-799573D258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99EE25F-D168-4750-9F9C-BE33C9ACCD7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ie/imgres?imgurl=http://api.ning.com/files/lZ4SC6CFu36xzkxEm*8RoDBzsJ*hSgzPGOADVEdzh49w-XV0RiMX51rr-0oiTajn-uc09G902TUx878BwCnq0lMDSI6xG4Ah/poetry.gif&amp;imgrefurl=http://creativethinkersintl.ning.com/profile/PoetryLifeandTimes&amp;usg=__ewCFwrrwrhJ_i21Cq_Z7gNLLiAk=&amp;h=366&amp;w=600&amp;sz=148&amp;hl=en&amp;start=3&amp;itbs=1&amp;tbnid=G9-QnFDK7w81hM:&amp;tbnh=82&amp;tbnw=135&amp;prev=/images?q=poetry&amp;hl=en&amp;gbv=2&amp;tbs=isch: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ie/imgres?imgurl=http://school.discoveryeducation.com/clipart/images/poets-corner-color.gif&amp;imgrefurl=http://www.hallagulla.com/urdu/english-poets-club-505/%255E*%255E-writing-poetry-treat-poets-%255E*%255E-356323.html&amp;usg=__hz0YavGfFdDKbYCL997Um7_7Lbw=&amp;h=332&amp;w=360&amp;sz=13&amp;hl=en&amp;start=3&amp;um=1&amp;itbs=1&amp;tbnid=7cOx0FHG-Jj0TM:&amp;tbnh=112&amp;tbnw=121&amp;prev=/images?q=poetry+clip+art&amp;um=1&amp;hl=en&amp;lr=&amp;rlz=1W1SNYS_en&amp;tbs=isch: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hyperlink" Target="http://www.abcteach.com/Writing/alliterations2.htm" TargetMode="Externa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ie/imgres?imgurl=http://dorotheo.pbworks.com/f/TongueTwisters.jpg&amp;imgrefurl=http://dorotheo.pbworks.com/Tongue-Twisters&amp;usg=__bHHxH26eLSxGiMhd1YqWTvtkIgU=&amp;h=265&amp;w=400&amp;sz=27&amp;hl=en&amp;start=5&amp;itbs=1&amp;tbnid=9Wz6S9iwk7hFLM:&amp;tbnh=82&amp;tbnw=124&amp;prev=/images?q=tongue+twisters&amp;hl=en&amp;gbv=2&amp;tbs=isch: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0" y="981075"/>
            <a:ext cx="9144000" cy="40909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628801"/>
              </a:avLst>
            </a:prstTxWarp>
          </a:bodyPr>
          <a:lstStyle/>
          <a:p>
            <a:pPr algn="ctr"/>
            <a:r>
              <a:rPr lang="en-GB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Monotype Corsiva"/>
              </a:rPr>
              <a:t>Poetry Techniques</a:t>
            </a:r>
          </a:p>
        </p:txBody>
      </p:sp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4932363" y="4508500"/>
            <a:ext cx="36576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20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Arial Black"/>
              </a:rPr>
              <a:t>alliteration</a:t>
            </a:r>
          </a:p>
          <a:p>
            <a:pPr algn="ctr"/>
            <a:endParaRPr lang="en-GB" sz="2000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FF0000">
                  <a:alpha val="5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Arial Black"/>
            </a:endParaRP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268538" y="1989138"/>
            <a:ext cx="4648200" cy="723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2000" kern="10">
                <a:ln w="1270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Arial Black"/>
              </a:rPr>
              <a:t>imagery</a:t>
            </a:r>
          </a:p>
        </p:txBody>
      </p:sp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4724400" y="3429000"/>
            <a:ext cx="4419600" cy="1171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412"/>
              </a:avLst>
            </a:prstTxWarp>
          </a:bodyPr>
          <a:lstStyle/>
          <a:p>
            <a:pPr algn="ctr"/>
            <a:r>
              <a:rPr lang="en-GB" sz="20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99CC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Arial Black"/>
              </a:rPr>
              <a:t>rhyme</a:t>
            </a:r>
          </a:p>
          <a:p>
            <a:pPr algn="ctr"/>
            <a:endParaRPr lang="en-GB" sz="2000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99CC00">
                  <a:alpha val="50195"/>
                </a:srgbClr>
              </a:solidFill>
              <a:effectLst>
                <a:outerShdw dist="45791" dir="2021404" algn="ctr" rotWithShape="0">
                  <a:srgbClr val="9999FF">
                    <a:alpha val="74997"/>
                  </a:srgbClr>
                </a:outerShdw>
              </a:effectLst>
              <a:latin typeface="Arial Black"/>
            </a:endParaRPr>
          </a:p>
        </p:txBody>
      </p:sp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1692275" y="5732463"/>
            <a:ext cx="6172200" cy="723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2000" kern="10">
                <a:ln w="12700">
                  <a:solidFill>
                    <a:srgbClr val="333333"/>
                  </a:solidFill>
                  <a:round/>
                  <a:headEnd/>
                  <a:tailEnd/>
                </a:ln>
                <a:solidFill>
                  <a:srgbClr val="000000">
                    <a:alpha val="50195"/>
                  </a:srgbClr>
                </a:solidFill>
                <a:effectLst>
                  <a:outerShdw dist="45791" dir="2021404" algn="ctr" rotWithShape="0">
                    <a:srgbClr val="9999FF">
                      <a:alpha val="74997"/>
                    </a:srgbClr>
                  </a:outerShdw>
                </a:effectLst>
                <a:latin typeface="Arial Black"/>
              </a:rPr>
              <a:t>onomatopoeia</a:t>
            </a:r>
          </a:p>
        </p:txBody>
      </p:sp>
      <p:sp>
        <p:nvSpPr>
          <p:cNvPr id="4" name="Rectangle 3"/>
          <p:cNvSpPr/>
          <p:nvPr/>
        </p:nvSpPr>
        <p:spPr>
          <a:xfrm>
            <a:off x="971600" y="3284984"/>
            <a:ext cx="250414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charset="0"/>
                <a:ea typeface="ＭＳ Ｐゴシック" charset="0"/>
                <a:cs typeface="ＭＳ Ｐゴシック" charset="0"/>
              </a:rPr>
              <a:t>rhythm</a:t>
            </a:r>
          </a:p>
        </p:txBody>
      </p:sp>
      <p:sp>
        <p:nvSpPr>
          <p:cNvPr id="5" name="Rectangle 4"/>
          <p:cNvSpPr/>
          <p:nvPr/>
        </p:nvSpPr>
        <p:spPr>
          <a:xfrm>
            <a:off x="395536" y="4581128"/>
            <a:ext cx="3096344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ga-IE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2228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charset="0"/>
                <a:ea typeface="ＭＳ Ｐゴシック" charset="0"/>
                <a:cs typeface="ＭＳ Ｐゴシック" charset="0"/>
              </a:rPr>
              <a:t>repetition</a:t>
            </a:r>
            <a:r>
              <a:rPr lang="ga-IE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2" grpId="0" animBg="1"/>
      <p:bldP spid="2053" grpId="0" animBg="1"/>
      <p:bldP spid="2055" grpId="0" animBg="1"/>
      <p:bldP spid="205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1125538"/>
            <a:ext cx="8229600" cy="547211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endParaRPr lang="en-IE"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IE">
                <a:solidFill>
                  <a:srgbClr val="660066"/>
                </a:solidFill>
                <a:latin typeface="Comic Sans MS" pitchFamily="66" charset="0"/>
              </a:rPr>
              <a:t>Onomatopoeia–</a:t>
            </a:r>
          </a:p>
          <a:p>
            <a:pPr>
              <a:spcBef>
                <a:spcPct val="20000"/>
              </a:spcBef>
            </a:pPr>
            <a:endParaRPr lang="en-IE"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IE">
                <a:solidFill>
                  <a:srgbClr val="FF6600"/>
                </a:solidFill>
                <a:latin typeface="Comic Sans MS" pitchFamily="66" charset="0"/>
              </a:rPr>
              <a:t>Rhyme-</a:t>
            </a:r>
          </a:p>
          <a:p>
            <a:pPr>
              <a:spcBef>
                <a:spcPct val="20000"/>
              </a:spcBef>
            </a:pPr>
            <a:endParaRPr lang="en-IE">
              <a:solidFill>
                <a:srgbClr val="FF66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IE">
                <a:solidFill>
                  <a:srgbClr val="22228B"/>
                </a:solidFill>
                <a:latin typeface="Comic Sans MS" pitchFamily="66" charset="0"/>
              </a:rPr>
              <a:t>Repetition-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IE">
              <a:solidFill>
                <a:srgbClr val="22228B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IE">
                <a:solidFill>
                  <a:srgbClr val="FF0000"/>
                </a:solidFill>
                <a:latin typeface="Comic Sans MS" pitchFamily="66" charset="0"/>
              </a:rPr>
              <a:t>Rhythm-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IE">
              <a:solidFill>
                <a:srgbClr val="FF00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IE">
                <a:solidFill>
                  <a:srgbClr val="0000FF"/>
                </a:solidFill>
                <a:latin typeface="Comic Sans MS" pitchFamily="66" charset="0"/>
              </a:rPr>
              <a:t>Imagery- </a:t>
            </a:r>
          </a:p>
          <a:p>
            <a:pPr>
              <a:spcBef>
                <a:spcPct val="20000"/>
              </a:spcBef>
              <a:buFont typeface="Arial" pitchFamily="34" charset="0"/>
              <a:buNone/>
            </a:pPr>
            <a:endParaRPr lang="en-IE"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IE">
                <a:solidFill>
                  <a:srgbClr val="008000"/>
                </a:solidFill>
                <a:latin typeface="Comic Sans MS" pitchFamily="66" charset="0"/>
              </a:rPr>
              <a:t>Alliteration-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IE" sz="160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buFont typeface="Arial" pitchFamily="34" charset="0"/>
              <a:buNone/>
            </a:pPr>
            <a:endParaRPr lang="en-GB" sz="2000"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en-IE" sz="1400"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404664"/>
            <a:ext cx="8410222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accent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mic Sans MS"/>
                <a:ea typeface="ＭＳ Ｐゴシック" charset="0"/>
                <a:cs typeface="Comic Sans MS"/>
              </a:rPr>
              <a:t>Do you know your techniques?</a:t>
            </a:r>
          </a:p>
          <a:p>
            <a:pPr algn="ctr">
              <a:defRPr/>
            </a:pPr>
            <a:r>
              <a:rPr lang="en-US" sz="3200" b="1" dirty="0">
                <a:solidFill>
                  <a:schemeClr val="accent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mic Sans MS"/>
                <a:ea typeface="ＭＳ Ｐゴシック" charset="0"/>
                <a:cs typeface="Comic Sans MS"/>
              </a:rPr>
              <a:t>Find an example of…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611188" y="260350"/>
            <a:ext cx="7772400" cy="1143000"/>
          </a:xfrm>
          <a:solidFill>
            <a:srgbClr val="1FDF3F"/>
          </a:solidFill>
        </p:spPr>
        <p:txBody>
          <a:bodyPr/>
          <a:lstStyle/>
          <a:p>
            <a:r>
              <a:rPr lang="en-IE" sz="6000" b="1" u="sng">
                <a:latin typeface="Comic Sans MS" pitchFamily="66" charset="0"/>
              </a:rPr>
              <a:t>Homework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357188" y="1571625"/>
            <a:ext cx="8229600" cy="4525963"/>
          </a:xfrm>
        </p:spPr>
        <p:txBody>
          <a:bodyPr/>
          <a:lstStyle/>
          <a:p>
            <a:r>
              <a:rPr lang="en-IE">
                <a:latin typeface="Comic Sans MS" pitchFamily="66" charset="0"/>
              </a:rPr>
              <a:t>Design a poster using alliteration.</a:t>
            </a:r>
          </a:p>
        </p:txBody>
      </p:sp>
      <p:pic>
        <p:nvPicPr>
          <p:cNvPr id="33795" name="Picture 9" descr="Pencil Cu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63" y="3398838"/>
            <a:ext cx="2752725" cy="257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>
              <a:latin typeface="Calibri" pitchFamily="34" charset="0"/>
            </a:endParaRP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>
              <a:latin typeface="Calibri" pitchFamily="34" charset="0"/>
            </a:endParaRPr>
          </a:p>
        </p:txBody>
      </p:sp>
      <p:pic>
        <p:nvPicPr>
          <p:cNvPr id="35843" name="Picture 2" descr="http://ecx.images-amazon.com/images/I/61FB2MCJHEL._SS500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214313"/>
            <a:ext cx="828675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1125538"/>
            <a:ext cx="8229600" cy="5472112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endParaRPr lang="en-IE"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IE">
                <a:solidFill>
                  <a:srgbClr val="660066"/>
                </a:solidFill>
                <a:latin typeface="Comic Sans MS" pitchFamily="66" charset="0"/>
              </a:rPr>
              <a:t>Onomatopoeia–</a:t>
            </a:r>
          </a:p>
          <a:p>
            <a:pPr>
              <a:spcBef>
                <a:spcPct val="20000"/>
              </a:spcBef>
            </a:pPr>
            <a:endParaRPr lang="en-IE"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IE">
                <a:solidFill>
                  <a:srgbClr val="FF6600"/>
                </a:solidFill>
                <a:latin typeface="Comic Sans MS" pitchFamily="66" charset="0"/>
              </a:rPr>
              <a:t>Rhyme-</a:t>
            </a:r>
          </a:p>
          <a:p>
            <a:pPr>
              <a:spcBef>
                <a:spcPct val="20000"/>
              </a:spcBef>
            </a:pPr>
            <a:endParaRPr lang="en-IE">
              <a:solidFill>
                <a:srgbClr val="FF66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IE">
                <a:solidFill>
                  <a:srgbClr val="22228B"/>
                </a:solidFill>
                <a:latin typeface="Comic Sans MS" pitchFamily="66" charset="0"/>
              </a:rPr>
              <a:t>Repetition-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IE">
              <a:solidFill>
                <a:srgbClr val="22228B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IE">
                <a:solidFill>
                  <a:srgbClr val="FF0000"/>
                </a:solidFill>
                <a:latin typeface="Comic Sans MS" pitchFamily="66" charset="0"/>
              </a:rPr>
              <a:t>Rhythm-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IE">
              <a:solidFill>
                <a:srgbClr val="FF00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IE">
                <a:solidFill>
                  <a:srgbClr val="0000FF"/>
                </a:solidFill>
                <a:latin typeface="Comic Sans MS" pitchFamily="66" charset="0"/>
              </a:rPr>
              <a:t>Imagery- </a:t>
            </a:r>
          </a:p>
          <a:p>
            <a:pPr>
              <a:spcBef>
                <a:spcPct val="20000"/>
              </a:spcBef>
              <a:buFont typeface="Arial" pitchFamily="34" charset="0"/>
              <a:buNone/>
            </a:pPr>
            <a:endParaRPr lang="en-IE"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IE">
                <a:solidFill>
                  <a:srgbClr val="008000"/>
                </a:solidFill>
                <a:latin typeface="Comic Sans MS" pitchFamily="66" charset="0"/>
              </a:rPr>
              <a:t>Alliteration-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IE" sz="160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spcBef>
                <a:spcPct val="20000"/>
              </a:spcBef>
              <a:buFont typeface="Arial" pitchFamily="34" charset="0"/>
              <a:buNone/>
            </a:pPr>
            <a:endParaRPr lang="en-GB" sz="2000">
              <a:latin typeface="Comic Sans MS" pitchFamily="66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en-IE" sz="1400"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404664"/>
            <a:ext cx="8410222" cy="58477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chemeClr val="accent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mic Sans MS"/>
                <a:ea typeface="ＭＳ Ｐゴシック" charset="0"/>
                <a:cs typeface="Comic Sans MS"/>
              </a:rPr>
              <a:t>What are the following techniques?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513"/>
          </a:xfrm>
        </p:spPr>
        <p:txBody>
          <a:bodyPr/>
          <a:lstStyle/>
          <a:p>
            <a:pPr eaLnBrk="1" hangingPunct="1"/>
            <a:r>
              <a:rPr lang="en-IE" sz="6000" b="1">
                <a:solidFill>
                  <a:srgbClr val="00B050"/>
                </a:solidFill>
                <a:latin typeface="Comic Sans MS" pitchFamily="66" charset="0"/>
              </a:rPr>
              <a:t>Poetry Terms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endParaRPr lang="en-IE" sz="800" dirty="0">
              <a:latin typeface="Comic Sans MS" charset="0"/>
              <a:ea typeface="ＭＳ Ｐゴシック" charset="0"/>
              <a:cs typeface="+mn-cs"/>
            </a:endParaRPr>
          </a:p>
          <a:p>
            <a:pPr eaLnBrk="1" hangingPunct="1">
              <a:defRPr/>
            </a:pPr>
            <a:r>
              <a:rPr lang="en-IE" sz="2000" b="1" dirty="0">
                <a:latin typeface="Comic Sans MS" charset="0"/>
                <a:ea typeface="ＭＳ Ｐゴシック" charset="0"/>
                <a:cs typeface="+mn-cs"/>
              </a:rPr>
              <a:t>Onomatopoeia-</a:t>
            </a:r>
            <a:r>
              <a:rPr lang="en-IE" sz="2000" dirty="0">
                <a:latin typeface="Comic Sans MS" charset="0"/>
                <a:ea typeface="ＭＳ Ｐゴシック" charset="0"/>
                <a:cs typeface="+mn-cs"/>
              </a:rPr>
              <a:t> </a:t>
            </a:r>
            <a:r>
              <a:rPr lang="en-GB" sz="2000" dirty="0">
                <a:latin typeface="Comic Sans MS" charset="0"/>
                <a:ea typeface="ＭＳ Ｐゴシック" charset="0"/>
                <a:cs typeface="+mn-cs"/>
              </a:rPr>
              <a:t>the use of words which sound like the thing that they represent</a:t>
            </a:r>
          </a:p>
          <a:p>
            <a:pPr marL="0" indent="0" eaLnBrk="1" hangingPunct="1">
              <a:buFontTx/>
              <a:buNone/>
              <a:defRPr/>
            </a:pPr>
            <a:r>
              <a:rPr lang="en-GB" sz="2000" dirty="0">
                <a:latin typeface="Comic Sans MS" charset="0"/>
                <a:ea typeface="ＭＳ Ｐゴシック" charset="0"/>
                <a:cs typeface="+mn-cs"/>
              </a:rPr>
              <a:t>    </a:t>
            </a:r>
            <a:r>
              <a:rPr lang="en-GB" sz="2000" i="1" dirty="0">
                <a:latin typeface="Comic Sans MS" charset="0"/>
                <a:ea typeface="ＭＳ Ｐゴシック" charset="0"/>
                <a:cs typeface="+mn-cs"/>
              </a:rPr>
              <a:t>E.g.</a:t>
            </a:r>
            <a:r>
              <a:rPr lang="en-GB" sz="2000" dirty="0">
                <a:latin typeface="Comic Sans MS" charset="0"/>
                <a:ea typeface="ＭＳ Ｐゴシック" charset="0"/>
                <a:cs typeface="+mn-cs"/>
              </a:rPr>
              <a:t> buzz, bang</a:t>
            </a:r>
            <a:endParaRPr lang="en-IE" sz="2000" dirty="0">
              <a:latin typeface="Comic Sans MS" charset="0"/>
              <a:ea typeface="ＭＳ Ｐゴシック" charset="0"/>
              <a:cs typeface="+mn-cs"/>
            </a:endParaRPr>
          </a:p>
          <a:p>
            <a:pPr eaLnBrk="1" hangingPunct="1">
              <a:defRPr/>
            </a:pPr>
            <a:endParaRPr lang="en-GB" sz="1200" dirty="0">
              <a:latin typeface="Comic Sans MS" charset="0"/>
              <a:ea typeface="ＭＳ Ｐゴシック" charset="0"/>
              <a:cs typeface="+mn-cs"/>
            </a:endParaRPr>
          </a:p>
          <a:p>
            <a:pPr eaLnBrk="1" hangingPunct="1">
              <a:defRPr/>
            </a:pPr>
            <a:r>
              <a:rPr lang="en-GB" sz="2000" b="1" dirty="0">
                <a:latin typeface="Comic Sans MS" charset="0"/>
                <a:ea typeface="ＭＳ Ｐゴシック" charset="0"/>
              </a:rPr>
              <a:t>Rhyme</a:t>
            </a:r>
            <a:r>
              <a:rPr lang="en-GB" sz="2000" dirty="0">
                <a:latin typeface="Comic Sans MS" charset="0"/>
                <a:ea typeface="ＭＳ Ｐゴシック" charset="0"/>
              </a:rPr>
              <a:t> - when words sound the same  </a:t>
            </a:r>
          </a:p>
          <a:p>
            <a:pPr eaLnBrk="1" hangingPunct="1">
              <a:buFontTx/>
              <a:buNone/>
              <a:defRPr/>
            </a:pPr>
            <a:r>
              <a:rPr lang="en-GB" sz="2000" dirty="0">
                <a:latin typeface="Comic Sans MS" charset="0"/>
                <a:ea typeface="ＭＳ Ｐゴシック" charset="0"/>
              </a:rPr>
              <a:t>    </a:t>
            </a:r>
            <a:r>
              <a:rPr lang="en-GB" sz="2000" i="1" dirty="0">
                <a:latin typeface="Comic Sans MS" charset="0"/>
                <a:ea typeface="ＭＳ Ｐゴシック" charset="0"/>
              </a:rPr>
              <a:t>E.g.</a:t>
            </a:r>
            <a:r>
              <a:rPr lang="en-GB" sz="2000" dirty="0">
                <a:latin typeface="Comic Sans MS" charset="0"/>
                <a:ea typeface="ＭＳ Ｐゴシック" charset="0"/>
              </a:rPr>
              <a:t> mat, cat, bat</a:t>
            </a:r>
          </a:p>
          <a:p>
            <a:pPr eaLnBrk="1" hangingPunct="1">
              <a:defRPr/>
            </a:pPr>
            <a:endParaRPr lang="en-GB" sz="1200" dirty="0">
              <a:latin typeface="Comic Sans MS" charset="0"/>
              <a:ea typeface="ＭＳ Ｐゴシック" charset="0"/>
            </a:endParaRPr>
          </a:p>
          <a:p>
            <a:pPr eaLnBrk="1" hangingPunct="1">
              <a:defRPr/>
            </a:pPr>
            <a:r>
              <a:rPr lang="en-GB" sz="2000" b="1" dirty="0">
                <a:latin typeface="Comic Sans MS" charset="0"/>
                <a:ea typeface="ＭＳ Ｐゴシック" charset="0"/>
              </a:rPr>
              <a:t>Repetition</a:t>
            </a:r>
            <a:r>
              <a:rPr lang="en-GB" sz="2000" dirty="0">
                <a:latin typeface="Comic Sans MS" charset="0"/>
                <a:ea typeface="ＭＳ Ｐゴシック" charset="0"/>
              </a:rPr>
              <a:t> - words/phrases repeated near each other</a:t>
            </a:r>
          </a:p>
          <a:p>
            <a:pPr eaLnBrk="1" hangingPunct="1">
              <a:defRPr/>
            </a:pPr>
            <a:endParaRPr lang="en-GB" sz="2000" dirty="0">
              <a:latin typeface="Comic Sans MS" charset="0"/>
              <a:ea typeface="ＭＳ Ｐゴシック" charset="0"/>
            </a:endParaRPr>
          </a:p>
          <a:p>
            <a:pPr eaLnBrk="1" hangingPunct="1">
              <a:defRPr/>
            </a:pPr>
            <a:r>
              <a:rPr lang="en-GB" sz="2000" b="1" dirty="0">
                <a:latin typeface="Comic Sans MS" charset="0"/>
                <a:ea typeface="ＭＳ Ｐゴシック" charset="0"/>
              </a:rPr>
              <a:t>Rhythm -</a:t>
            </a:r>
            <a:r>
              <a:rPr lang="en-GB" sz="2000" dirty="0">
                <a:latin typeface="Comic Sans MS" charset="0"/>
                <a:ea typeface="ＭＳ Ｐゴシック" charset="0"/>
              </a:rPr>
              <a:t> the beat of a poem</a:t>
            </a:r>
          </a:p>
          <a:p>
            <a:pPr eaLnBrk="1" hangingPunct="1">
              <a:defRPr/>
            </a:pPr>
            <a:endParaRPr lang="en-GB" sz="2000" dirty="0">
              <a:latin typeface="Comic Sans MS" charset="0"/>
              <a:ea typeface="ＭＳ Ｐゴシック" charset="0"/>
            </a:endParaRPr>
          </a:p>
          <a:p>
            <a:pPr eaLnBrk="1" hangingPunct="1">
              <a:defRPr/>
            </a:pPr>
            <a:r>
              <a:rPr lang="en-GB" sz="2000" b="1" dirty="0">
                <a:latin typeface="Comic Sans MS" charset="0"/>
                <a:ea typeface="ＭＳ Ｐゴシック" charset="0"/>
              </a:rPr>
              <a:t>Imagery </a:t>
            </a:r>
            <a:r>
              <a:rPr lang="en-GB" sz="2000" dirty="0">
                <a:latin typeface="Comic Sans MS" charset="0"/>
                <a:ea typeface="ＭＳ Ｐゴシック" charset="0"/>
              </a:rPr>
              <a:t>- the pictures in the poem</a:t>
            </a:r>
          </a:p>
          <a:p>
            <a:pPr marL="0" indent="0" eaLnBrk="1" hangingPunct="1">
              <a:buFontTx/>
              <a:buNone/>
              <a:defRPr/>
            </a:pPr>
            <a:endParaRPr lang="en-IE" sz="800" dirty="0">
              <a:latin typeface="Comic Sans MS" charset="0"/>
              <a:ea typeface="ＭＳ Ｐゴシック" charset="0"/>
            </a:endParaRPr>
          </a:p>
          <a:p>
            <a:pPr eaLnBrk="1" hangingPunct="1">
              <a:defRPr/>
            </a:pPr>
            <a:endParaRPr lang="en-IE" sz="1200" dirty="0">
              <a:latin typeface="Comic Sans MS" charset="0"/>
              <a:ea typeface="ＭＳ Ｐゴシック" charset="0"/>
            </a:endParaRPr>
          </a:p>
          <a:p>
            <a:pPr eaLnBrk="1" hangingPunct="1">
              <a:defRPr/>
            </a:pPr>
            <a:r>
              <a:rPr lang="en-IE" sz="2000" b="1" dirty="0">
                <a:latin typeface="Comic Sans MS" charset="0"/>
                <a:ea typeface="ＭＳ Ｐゴシック" charset="0"/>
              </a:rPr>
              <a:t>Alliteration-</a:t>
            </a:r>
            <a:r>
              <a:rPr lang="en-IE" sz="2000" dirty="0">
                <a:latin typeface="Comic Sans MS" charset="0"/>
                <a:ea typeface="ＭＳ Ｐゴシック" charset="0"/>
              </a:rPr>
              <a:t> when words in a poem/sentence(s) start with the same letter</a:t>
            </a:r>
          </a:p>
          <a:p>
            <a:pPr eaLnBrk="1" hangingPunct="1">
              <a:defRPr/>
            </a:pPr>
            <a:endParaRPr lang="en-GB" sz="2000" dirty="0">
              <a:latin typeface="Comic Sans MS" charset="0"/>
              <a:ea typeface="ＭＳ Ｐゴシック" charset="0"/>
              <a:cs typeface="+mn-cs"/>
            </a:endParaRPr>
          </a:p>
          <a:p>
            <a:pPr eaLnBrk="1" hangingPunct="1">
              <a:defRPr/>
            </a:pPr>
            <a:endParaRPr lang="en-GB" sz="2000" dirty="0">
              <a:latin typeface="Comic Sans MS" charset="0"/>
              <a:ea typeface="ＭＳ Ｐゴシック" charset="0"/>
              <a:cs typeface="+mn-cs"/>
            </a:endParaRPr>
          </a:p>
          <a:p>
            <a:pPr eaLnBrk="1" hangingPunct="1">
              <a:defRPr/>
            </a:pPr>
            <a:endParaRPr lang="en-IE" sz="1400" dirty="0">
              <a:latin typeface="Comic Sans MS" charset="0"/>
              <a:ea typeface="ＭＳ Ｐゴシック" charset="0"/>
              <a:cs typeface="+mn-cs"/>
            </a:endParaRPr>
          </a:p>
        </p:txBody>
      </p:sp>
      <p:pic>
        <p:nvPicPr>
          <p:cNvPr id="17411" name="Picture 2" descr="http://t0.gstatic.com/images?q=tbn:G9-QnFDK7w81hM:http://api.ning.com/files/lZ4SC6CFu36xzkxEm*8RoDBzsJ*hSgzPGOADVEdzh49w-XV0RiMX51rr-0oiTajn-uc09G902TUx878BwCnq0lMDSI6xG4Ah/poetry.gif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88913"/>
            <a:ext cx="12858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http://t0.gstatic.com/images?q=tbn:G9-QnFDK7w81hM:http://api.ning.com/files/lZ4SC6CFu36xzkxEm*8RoDBzsJ*hSgzPGOADVEdzh49w-XV0RiMX51rr-0oiTajn-uc09G902TUx878BwCnq0lMDSI6xG4Ah/poetry.gif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96188" y="188913"/>
            <a:ext cx="12858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42875" y="1600200"/>
            <a:ext cx="8858250" cy="4525963"/>
          </a:xfrm>
        </p:spPr>
        <p:txBody>
          <a:bodyPr/>
          <a:lstStyle/>
          <a:p>
            <a:pPr algn="ctr">
              <a:buFontTx/>
              <a:buNone/>
            </a:pPr>
            <a:r>
              <a:rPr lang="en-IE" sz="4800" b="1">
                <a:solidFill>
                  <a:srgbClr val="1FDF3F"/>
                </a:solidFill>
                <a:latin typeface="Comic Sans MS" pitchFamily="66" charset="0"/>
              </a:rPr>
              <a:t>Alliteration</a:t>
            </a:r>
          </a:p>
          <a:p>
            <a:pPr algn="ctr">
              <a:buFontTx/>
              <a:buNone/>
            </a:pPr>
            <a:endParaRPr lang="en-IE" sz="2800">
              <a:latin typeface="Comic Sans MS" pitchFamily="66" charset="0"/>
            </a:endParaRPr>
          </a:p>
          <a:p>
            <a:r>
              <a:rPr lang="en-IE" sz="2800">
                <a:latin typeface="Comic Sans MS" pitchFamily="66" charset="0"/>
              </a:rPr>
              <a:t>When words in a poem start with the same letter, it is called </a:t>
            </a:r>
            <a:r>
              <a:rPr lang="en-IE" sz="2800" b="1" i="1">
                <a:latin typeface="Comic Sans MS" pitchFamily="66" charset="0"/>
              </a:rPr>
              <a:t>alliteration</a:t>
            </a:r>
            <a:r>
              <a:rPr lang="en-IE" sz="2800">
                <a:latin typeface="Comic Sans MS" pitchFamily="66" charset="0"/>
              </a:rPr>
              <a:t>.</a:t>
            </a:r>
          </a:p>
          <a:p>
            <a:pPr>
              <a:buFontTx/>
              <a:buNone/>
            </a:pPr>
            <a:endParaRPr lang="en-IE" sz="2800" i="1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en-IE" sz="2800" i="1">
                <a:latin typeface="Comic Sans MS" pitchFamily="66" charset="0"/>
              </a:rPr>
              <a:t>Example:</a:t>
            </a:r>
            <a:r>
              <a:rPr lang="en-IE" sz="2800">
                <a:latin typeface="Comic Sans MS" pitchFamily="66" charset="0"/>
              </a:rPr>
              <a:t> </a:t>
            </a:r>
            <a:r>
              <a:rPr lang="en-IE" sz="2800" b="1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IE" sz="2800">
                <a:latin typeface="Comic Sans MS" pitchFamily="66" charset="0"/>
              </a:rPr>
              <a:t>he </a:t>
            </a:r>
            <a:r>
              <a:rPr lang="en-IE" sz="2800" b="1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IE" sz="2800">
                <a:latin typeface="Comic Sans MS" pitchFamily="66" charset="0"/>
              </a:rPr>
              <a:t>ells </a:t>
            </a:r>
            <a:r>
              <a:rPr lang="en-IE" sz="2800" b="1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IE" sz="2800">
                <a:latin typeface="Comic Sans MS" pitchFamily="66" charset="0"/>
              </a:rPr>
              <a:t>ea </a:t>
            </a:r>
            <a:r>
              <a:rPr lang="en-IE" sz="2800" b="1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IE" sz="2800">
                <a:latin typeface="Comic Sans MS" pitchFamily="66" charset="0"/>
              </a:rPr>
              <a:t>hells on the </a:t>
            </a:r>
            <a:r>
              <a:rPr lang="en-IE" sz="2800" b="1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IE" sz="2800">
                <a:latin typeface="Comic Sans MS" pitchFamily="66" charset="0"/>
              </a:rPr>
              <a:t>ea </a:t>
            </a:r>
            <a:r>
              <a:rPr lang="en-IE" sz="2800" b="1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en-IE" sz="2800">
                <a:latin typeface="Comic Sans MS" pitchFamily="66" charset="0"/>
              </a:rPr>
              <a:t>hore.</a:t>
            </a:r>
          </a:p>
          <a:p>
            <a:pPr>
              <a:buFontTx/>
              <a:buNone/>
            </a:pPr>
            <a:r>
              <a:rPr lang="en-GB" sz="2800">
                <a:latin typeface="Comic Sans MS" pitchFamily="66" charset="0"/>
              </a:rPr>
              <a:t>               The </a:t>
            </a:r>
            <a:r>
              <a:rPr lang="en-GB" sz="2800" b="1">
                <a:solidFill>
                  <a:srgbClr val="CC3399"/>
                </a:solidFill>
                <a:latin typeface="Comic Sans MS" pitchFamily="66" charset="0"/>
              </a:rPr>
              <a:t>b</a:t>
            </a:r>
            <a:r>
              <a:rPr lang="en-GB" sz="2800">
                <a:latin typeface="Comic Sans MS" pitchFamily="66" charset="0"/>
              </a:rPr>
              <a:t>ubbles </a:t>
            </a:r>
            <a:r>
              <a:rPr lang="en-GB" sz="2800" b="1">
                <a:solidFill>
                  <a:srgbClr val="B434B4"/>
                </a:solidFill>
                <a:latin typeface="Comic Sans MS" pitchFamily="66" charset="0"/>
              </a:rPr>
              <a:t>b</a:t>
            </a:r>
            <a:r>
              <a:rPr lang="en-GB" sz="2800">
                <a:latin typeface="Comic Sans MS" pitchFamily="66" charset="0"/>
              </a:rPr>
              <a:t>oiled at the </a:t>
            </a:r>
            <a:r>
              <a:rPr lang="en-GB" sz="2800" b="1">
                <a:solidFill>
                  <a:srgbClr val="CC3399"/>
                </a:solidFill>
                <a:latin typeface="Comic Sans MS" pitchFamily="66" charset="0"/>
              </a:rPr>
              <a:t>b</a:t>
            </a:r>
            <a:r>
              <a:rPr lang="en-GB" sz="2800">
                <a:latin typeface="Comic Sans MS" pitchFamily="66" charset="0"/>
              </a:rPr>
              <a:t>rim.</a:t>
            </a:r>
          </a:p>
          <a:p>
            <a:pPr>
              <a:buFontTx/>
              <a:buNone/>
            </a:pPr>
            <a:endParaRPr lang="en-IE">
              <a:latin typeface="Calibri" pitchFamily="34" charset="0"/>
            </a:endParaRPr>
          </a:p>
          <a:p>
            <a:endParaRPr lang="en-IE">
              <a:latin typeface="Calibri" pitchFamily="34" charset="0"/>
            </a:endParaRPr>
          </a:p>
          <a:p>
            <a:pPr>
              <a:buFontTx/>
              <a:buNone/>
            </a:pPr>
            <a:endParaRPr lang="en-GB">
              <a:latin typeface="Calibri" pitchFamily="34" charset="0"/>
            </a:endParaRPr>
          </a:p>
          <a:p>
            <a:endParaRPr lang="en-IE">
              <a:latin typeface="Calibri" pitchFamily="34" charset="0"/>
            </a:endParaRPr>
          </a:p>
        </p:txBody>
      </p:sp>
      <p:pic>
        <p:nvPicPr>
          <p:cNvPr id="19458" name="Picture 4" descr="http://t1.gstatic.com/images?q=tbn:7cOx0FHG-Jj0TM:http://school.discoveryeducation.com/clipart/images/poets-corner-color.gif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14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4" descr="http://t1.gstatic.com/images?q=tbn:7cOx0FHG-Jj0TM:http://school.discoveryeducation.com/clipart/images/poets-corner-color.gif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75" y="0"/>
            <a:ext cx="214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2735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IE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0" y="2735263"/>
            <a:ext cx="9144000" cy="1387475"/>
            <a:chOff x="0" y="0"/>
            <a:chExt cx="5760" cy="874"/>
          </a:xfrm>
        </p:grpSpPr>
        <p:sp>
          <p:nvSpPr>
            <p:cNvPr id="2151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4594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IE"/>
            </a:p>
          </p:txBody>
        </p:sp>
        <p:grpSp>
          <p:nvGrpSpPr>
            <p:cNvPr id="21518" name="Group 7"/>
            <p:cNvGrpSpPr>
              <a:grpSpLocks/>
            </p:cNvGrpSpPr>
            <p:nvPr/>
          </p:nvGrpSpPr>
          <p:grpSpPr bwMode="auto">
            <a:xfrm>
              <a:off x="0" y="0"/>
              <a:ext cx="5760" cy="874"/>
              <a:chOff x="0" y="0"/>
              <a:chExt cx="5760" cy="874"/>
            </a:xfrm>
          </p:grpSpPr>
          <p:sp>
            <p:nvSpPr>
              <p:cNvPr id="21519" name="Rectangle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636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IE"/>
              </a:p>
            </p:txBody>
          </p:sp>
          <p:sp>
            <p:nvSpPr>
              <p:cNvPr id="21520" name="Rectangle 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0" cy="8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6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79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 </a:t>
                </a:r>
                <a:r>
                  <a:rPr lang="en-US" sz="6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                                                           </a:t>
                </a:r>
                <a:endParaRPr lang="en-US" sz="1400"/>
              </a:p>
              <a:p>
                <a:pPr algn="ctr" eaLnBrk="0" hangingPunct="0"/>
                <a:endParaRPr lang="en-US" sz="6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pic>
        <p:nvPicPr>
          <p:cNvPr id="9222" name="Picture 6" descr="johnny_playing_with_toy_cars_md_clr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488" y="1916113"/>
            <a:ext cx="2413000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0" y="2681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IE"/>
          </a:p>
        </p:txBody>
      </p:sp>
      <p:pic>
        <p:nvPicPr>
          <p:cNvPr id="9229" name="Picture 13" descr="lifeguard_searching_md_clr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1600" y="762000"/>
            <a:ext cx="16922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2" name="Rectangle 16"/>
          <p:cNvSpPr>
            <a:spLocks noChangeArrowheads="1"/>
          </p:cNvSpPr>
          <p:nvPr/>
        </p:nvSpPr>
        <p:spPr bwMode="auto">
          <a:xfrm>
            <a:off x="0" y="29257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IE"/>
          </a:p>
        </p:txBody>
      </p:sp>
      <p:pic>
        <p:nvPicPr>
          <p:cNvPr id="9236" name="Picture 20" descr="book_page_flip_md_clr.gif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38600" y="4114800"/>
            <a:ext cx="2659063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9" name="Line 23"/>
          <p:cNvSpPr>
            <a:spLocks noChangeShapeType="1"/>
          </p:cNvSpPr>
          <p:nvPr/>
        </p:nvSpPr>
        <p:spPr bwMode="auto">
          <a:xfrm>
            <a:off x="2819400" y="5486400"/>
            <a:ext cx="1676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9240" name="Text Box 24"/>
          <p:cNvSpPr txBox="1">
            <a:spLocks noChangeArrowheads="1"/>
          </p:cNvSpPr>
          <p:nvPr/>
        </p:nvSpPr>
        <p:spPr bwMode="auto">
          <a:xfrm>
            <a:off x="2743200" y="609600"/>
            <a:ext cx="5791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Stan the strong surfer saved several swimmers on Saturday. </a:t>
            </a:r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3048000" y="3048000"/>
            <a:ext cx="4572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Tiny Tommy Thomson takes toy trucks to Timmy</a:t>
            </a:r>
            <a:r>
              <a:rPr lang="ga-IE" altLang="en-US"/>
              <a:t>’</a:t>
            </a:r>
            <a:r>
              <a:rPr lang="en-US" altLang="ja-JP"/>
              <a:t>s on Tuesday. </a:t>
            </a:r>
            <a:endParaRPr lang="en-US"/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0" y="4953000"/>
            <a:ext cx="3352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Click here to read more alliterations. </a:t>
            </a: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25" grpId="0" animBg="1"/>
      <p:bldP spid="9232" grpId="0" animBg="1"/>
      <p:bldP spid="9239" grpId="0" animBg="1"/>
      <p:bldP spid="9240" grpId="0" autoUpdateAnimBg="0"/>
      <p:bldP spid="9241" grpId="0" autoUpdateAnimBg="0"/>
      <p:bldP spid="924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7772400" cy="1143000"/>
          </a:xfrm>
          <a:solidFill>
            <a:srgbClr val="2AEA3C"/>
          </a:solidFill>
        </p:spPr>
        <p:txBody>
          <a:bodyPr/>
          <a:lstStyle/>
          <a:p>
            <a:r>
              <a:rPr lang="en-IE" sz="5400" b="1">
                <a:latin typeface="Comic Sans MS" pitchFamily="66" charset="0"/>
                <a:cs typeface="Arial" pitchFamily="34" charset="0"/>
              </a:rPr>
              <a:t>Tongue-twisters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288" y="1628775"/>
            <a:ext cx="8062912" cy="446722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IE" sz="2800">
                <a:latin typeface="Comic Sans MS" pitchFamily="66" charset="0"/>
              </a:rPr>
              <a:t>Can you invent some tongue-twisters using alliteration?</a:t>
            </a:r>
          </a:p>
          <a:p>
            <a:endParaRPr lang="en-IE" sz="1200">
              <a:latin typeface="Comic Sans MS" pitchFamily="66" charset="0"/>
            </a:endParaRPr>
          </a:p>
          <a:p>
            <a:r>
              <a:rPr lang="en-IE" sz="2400">
                <a:latin typeface="Comic Sans MS" pitchFamily="66" charset="0"/>
              </a:rPr>
              <a:t>Silly sisters........</a:t>
            </a:r>
          </a:p>
          <a:p>
            <a:r>
              <a:rPr lang="en-IE" sz="2400">
                <a:latin typeface="Comic Sans MS" pitchFamily="66" charset="0"/>
              </a:rPr>
              <a:t>Bold brothers......</a:t>
            </a:r>
          </a:p>
          <a:p>
            <a:r>
              <a:rPr lang="en-IE" sz="2400">
                <a:latin typeface="Comic Sans MS" pitchFamily="66" charset="0"/>
              </a:rPr>
              <a:t>Lovely lollipops......</a:t>
            </a:r>
          </a:p>
          <a:p>
            <a:r>
              <a:rPr lang="en-IE" sz="2400">
                <a:latin typeface="Comic Sans MS" pitchFamily="66" charset="0"/>
              </a:rPr>
              <a:t>Tough teachers......</a:t>
            </a:r>
          </a:p>
          <a:p>
            <a:r>
              <a:rPr lang="en-IE" sz="2400">
                <a:latin typeface="Comic Sans MS" pitchFamily="66" charset="0"/>
              </a:rPr>
              <a:t>Fabulous football......</a:t>
            </a:r>
          </a:p>
          <a:p>
            <a:r>
              <a:rPr lang="en-IE" sz="2400">
                <a:latin typeface="Comic Sans MS" pitchFamily="66" charset="0"/>
              </a:rPr>
              <a:t>Miserable Mondays......</a:t>
            </a:r>
          </a:p>
          <a:p>
            <a:r>
              <a:rPr lang="en-IE" sz="2400">
                <a:latin typeface="Comic Sans MS" pitchFamily="66" charset="0"/>
              </a:rPr>
              <a:t>Zany zebras......</a:t>
            </a:r>
          </a:p>
          <a:p>
            <a:r>
              <a:rPr lang="en-IE" sz="2400">
                <a:latin typeface="Comic Sans MS" pitchFamily="66" charset="0"/>
              </a:rPr>
              <a:t>Comfy couches.....</a:t>
            </a:r>
          </a:p>
        </p:txBody>
      </p:sp>
      <p:pic>
        <p:nvPicPr>
          <p:cNvPr id="4102" name="Picture 8" descr="http://t2.gstatic.com/images?q=tbn:9Wz6S9iwk7hFLM:http://dorotheo.pbworks.com/f/TongueTwisters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3429000"/>
            <a:ext cx="3379788" cy="271462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808080">
                <a:alpha val="42998"/>
              </a:srgbClr>
            </a:outerShdw>
          </a:effectLst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ChangeArrowheads="1"/>
          </p:cNvSpPr>
          <p:nvPr/>
        </p:nvSpPr>
        <p:spPr bwMode="auto">
          <a:xfrm>
            <a:off x="0" y="2460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IE"/>
          </a:p>
        </p:txBody>
      </p:sp>
      <p:grpSp>
        <p:nvGrpSpPr>
          <p:cNvPr id="25602" name="Group 8"/>
          <p:cNvGrpSpPr>
            <a:grpSpLocks/>
          </p:cNvGrpSpPr>
          <p:nvPr/>
        </p:nvGrpSpPr>
        <p:grpSpPr bwMode="auto">
          <a:xfrm>
            <a:off x="0" y="2460625"/>
            <a:ext cx="9144000" cy="1936750"/>
            <a:chOff x="0" y="0"/>
            <a:chExt cx="5760" cy="1220"/>
          </a:xfrm>
        </p:grpSpPr>
        <p:sp>
          <p:nvSpPr>
            <p:cNvPr id="25606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4594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IE"/>
            </a:p>
          </p:txBody>
        </p:sp>
        <p:grpSp>
          <p:nvGrpSpPr>
            <p:cNvPr id="25607" name="Group 7"/>
            <p:cNvGrpSpPr>
              <a:grpSpLocks/>
            </p:cNvGrpSpPr>
            <p:nvPr/>
          </p:nvGrpSpPr>
          <p:grpSpPr bwMode="auto">
            <a:xfrm>
              <a:off x="0" y="0"/>
              <a:ext cx="5760" cy="1220"/>
              <a:chOff x="0" y="0"/>
              <a:chExt cx="5760" cy="1220"/>
            </a:xfrm>
          </p:grpSpPr>
          <p:sp>
            <p:nvSpPr>
              <p:cNvPr id="25608" name="Rectangle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636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IE"/>
              </a:p>
            </p:txBody>
          </p:sp>
          <p:sp>
            <p:nvSpPr>
              <p:cNvPr id="25609" name="Rectangle 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0" cy="1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6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15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 </a:t>
                </a:r>
                <a:r>
                  <a:rPr lang="en-US" sz="6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                                           </a:t>
                </a:r>
                <a:endParaRPr lang="en-US" sz="1400"/>
              </a:p>
              <a:p>
                <a:pPr algn="ctr" eaLnBrk="0" hangingPunct="0"/>
                <a:endParaRPr lang="en-US" sz="6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5603" name="Rectangle 9"/>
          <p:cNvSpPr>
            <a:spLocks noChangeArrowheads="1"/>
          </p:cNvSpPr>
          <p:nvPr/>
        </p:nvSpPr>
        <p:spPr bwMode="auto">
          <a:xfrm>
            <a:off x="0" y="27892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IE"/>
          </a:p>
        </p:txBody>
      </p:sp>
      <p:pic>
        <p:nvPicPr>
          <p:cNvPr id="25604" name="Picture 13" descr="eskimo_ice_skating_md_clr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3581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Box 1"/>
          <p:cNvSpPr txBox="1">
            <a:spLocks noChangeArrowheads="1"/>
          </p:cNvSpPr>
          <p:nvPr/>
        </p:nvSpPr>
        <p:spPr bwMode="auto">
          <a:xfrm>
            <a:off x="1835150" y="3789363"/>
            <a:ext cx="590867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omic Sans MS" pitchFamily="66" charset="0"/>
              </a:rPr>
              <a:t>Now you try!</a:t>
            </a:r>
          </a:p>
          <a:p>
            <a:endParaRPr lang="en-US" b="1">
              <a:latin typeface="Comic Sans MS" pitchFamily="66" charset="0"/>
            </a:endParaRPr>
          </a:p>
          <a:p>
            <a:r>
              <a:rPr lang="en-US" b="1">
                <a:latin typeface="Comic Sans MS" pitchFamily="66" charset="0"/>
              </a:rPr>
              <a:t>Let</a:t>
            </a:r>
            <a:r>
              <a:rPr lang="en-US" altLang="en-US" b="1">
                <a:latin typeface="Comic Sans MS" pitchFamily="66" charset="0"/>
              </a:rPr>
              <a:t>’</a:t>
            </a:r>
            <a:r>
              <a:rPr lang="en-US" b="1">
                <a:latin typeface="Comic Sans MS" pitchFamily="66" charset="0"/>
              </a:rPr>
              <a:t>s look at the poem </a:t>
            </a:r>
            <a:r>
              <a:rPr lang="en-US" altLang="en-US" b="1">
                <a:latin typeface="Comic Sans MS" pitchFamily="66" charset="0"/>
              </a:rPr>
              <a:t>‘</a:t>
            </a:r>
            <a:r>
              <a:rPr lang="en-US" b="1">
                <a:latin typeface="Comic Sans MS" pitchFamily="66" charset="0"/>
              </a:rPr>
              <a:t>Windy Nights</a:t>
            </a:r>
            <a:r>
              <a:rPr lang="en-US" altLang="en-US" b="1">
                <a:latin typeface="Comic Sans MS" pitchFamily="66" charset="0"/>
              </a:rPr>
              <a:t>’</a:t>
            </a:r>
            <a:r>
              <a:rPr lang="en-US" b="1">
                <a:latin typeface="Comic Sans MS" pitchFamily="66" charset="0"/>
              </a:rPr>
              <a:t> </a:t>
            </a:r>
          </a:p>
          <a:p>
            <a:r>
              <a:rPr lang="en-US" b="1">
                <a:latin typeface="Comic Sans MS" pitchFamily="66" charset="0"/>
              </a:rPr>
              <a:t>      by Robert Louis Stevenson</a:t>
            </a:r>
          </a:p>
          <a:p>
            <a:endParaRPr lang="en-US"/>
          </a:p>
        </p:txBody>
      </p:sp>
    </p:spTree>
  </p:cSld>
  <p:clrMapOvr>
    <a:masterClrMapping/>
  </p:clrMapOvr>
  <p:transition spd="med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ChangeArrowheads="1"/>
          </p:cNvSpPr>
          <p:nvPr/>
        </p:nvSpPr>
        <p:spPr bwMode="auto">
          <a:xfrm>
            <a:off x="0" y="2628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IE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27939" y="0"/>
            <a:ext cx="9171939" cy="6858000"/>
          </a:xfrm>
          <a:prstGeom prst="rect">
            <a:avLst/>
          </a:prstGeom>
        </p:spPr>
      </p:pic>
      <p:grpSp>
        <p:nvGrpSpPr>
          <p:cNvPr id="27651" name="Group 8"/>
          <p:cNvGrpSpPr>
            <a:grpSpLocks/>
          </p:cNvGrpSpPr>
          <p:nvPr/>
        </p:nvGrpSpPr>
        <p:grpSpPr bwMode="auto">
          <a:xfrm>
            <a:off x="0" y="44450"/>
            <a:ext cx="9144000" cy="6742113"/>
            <a:chOff x="0" y="-1656"/>
            <a:chExt cx="5760" cy="2665"/>
          </a:xfrm>
        </p:grpSpPr>
        <p:sp>
          <p:nvSpPr>
            <p:cNvPr id="27652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4594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IE"/>
            </a:p>
          </p:txBody>
        </p:sp>
        <p:grpSp>
          <p:nvGrpSpPr>
            <p:cNvPr id="27653" name="Group 7"/>
            <p:cNvGrpSpPr>
              <a:grpSpLocks/>
            </p:cNvGrpSpPr>
            <p:nvPr/>
          </p:nvGrpSpPr>
          <p:grpSpPr bwMode="auto">
            <a:xfrm>
              <a:off x="0" y="-1656"/>
              <a:ext cx="5760" cy="2665"/>
              <a:chOff x="0" y="-1656"/>
              <a:chExt cx="5760" cy="2665"/>
            </a:xfrm>
          </p:grpSpPr>
          <p:sp>
            <p:nvSpPr>
              <p:cNvPr id="27654" name="Rectangle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636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IE"/>
              </a:p>
            </p:txBody>
          </p:sp>
          <p:sp>
            <p:nvSpPr>
              <p:cNvPr id="27655" name="Rectangle 5"/>
              <p:cNvSpPr>
                <a:spLocks noChangeArrowheads="1"/>
              </p:cNvSpPr>
              <p:nvPr/>
            </p:nvSpPr>
            <p:spPr bwMode="auto">
              <a:xfrm>
                <a:off x="0" y="-1656"/>
                <a:ext cx="5760" cy="2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b="1" u="sng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Windy Nights</a:t>
                </a:r>
              </a:p>
              <a:p>
                <a:pPr algn="ctr"/>
                <a:endParaRPr lang="en-US" b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b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Whenever the moon and stars are set,</a:t>
                </a:r>
                <a:r>
                  <a:rPr lang="en-US" sz="600" b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pPr algn="ctr"/>
                <a:r>
                  <a:rPr lang="en-US" b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Whenever the wind is high,</a:t>
                </a:r>
              </a:p>
              <a:p>
                <a:pPr algn="ctr"/>
                <a:r>
                  <a:rPr lang="en-US" b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All night long in the dark and wet</a:t>
                </a:r>
              </a:p>
              <a:p>
                <a:pPr algn="ctr"/>
                <a:r>
                  <a:rPr lang="en-US" b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A man goes riding by.</a:t>
                </a:r>
              </a:p>
              <a:p>
                <a:pPr algn="ctr"/>
                <a:r>
                  <a:rPr lang="en-US" b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Late in the night when the fires are out,</a:t>
                </a:r>
              </a:p>
              <a:p>
                <a:pPr algn="ctr"/>
                <a:r>
                  <a:rPr lang="en-US" b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Why does he gallop and gallop about?</a:t>
                </a:r>
              </a:p>
              <a:p>
                <a:pPr algn="ctr"/>
                <a:endParaRPr lang="en-US" sz="1400" b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en-US" sz="1400" b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en-US" sz="1400" b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b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Whenever the trees are crying aloud?</a:t>
                </a:r>
              </a:p>
              <a:p>
                <a:pPr algn="ctr"/>
                <a:r>
                  <a:rPr lang="en-US" b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And the ships are tossed at sea,</a:t>
                </a:r>
              </a:p>
              <a:p>
                <a:pPr algn="ctr"/>
                <a:r>
                  <a:rPr lang="en-US" b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By, on the highway, low and loud,</a:t>
                </a:r>
              </a:p>
              <a:p>
                <a:pPr algn="ctr"/>
                <a:r>
                  <a:rPr lang="en-US" b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By at the gallop goes he.</a:t>
                </a:r>
              </a:p>
              <a:p>
                <a:pPr algn="ctr"/>
                <a:r>
                  <a:rPr lang="en-US" b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By at the gallop he goes, and then</a:t>
                </a:r>
              </a:p>
              <a:p>
                <a:pPr algn="ctr"/>
                <a:r>
                  <a:rPr lang="en-US" b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By he comes back at the gallop again.</a:t>
                </a:r>
              </a:p>
              <a:p>
                <a:pPr algn="ctr"/>
                <a:endParaRPr lang="en-US" b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en-US" sz="1200" b="1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b="1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by Robert Louis Stevenson</a:t>
                </a:r>
                <a:endParaRPr lang="en-US" b="1"/>
              </a:p>
              <a:p>
                <a:pPr algn="ctr" eaLnBrk="0" hangingPunct="0"/>
                <a:endParaRPr lang="en-US" sz="6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med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2081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IE"/>
          </a:p>
        </p:txBody>
      </p:sp>
      <p:grpSp>
        <p:nvGrpSpPr>
          <p:cNvPr id="29699" name="Group 10"/>
          <p:cNvGrpSpPr>
            <a:grpSpLocks/>
          </p:cNvGrpSpPr>
          <p:nvPr/>
        </p:nvGrpSpPr>
        <p:grpSpPr bwMode="auto">
          <a:xfrm>
            <a:off x="0" y="2081213"/>
            <a:ext cx="9144000" cy="2697162"/>
            <a:chOff x="0" y="0"/>
            <a:chExt cx="5760" cy="1699"/>
          </a:xfrm>
        </p:grpSpPr>
        <p:sp>
          <p:nvSpPr>
            <p:cNvPr id="29702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4594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IE"/>
            </a:p>
          </p:txBody>
        </p:sp>
        <p:grpSp>
          <p:nvGrpSpPr>
            <p:cNvPr id="29703" name="Group 9"/>
            <p:cNvGrpSpPr>
              <a:grpSpLocks/>
            </p:cNvGrpSpPr>
            <p:nvPr/>
          </p:nvGrpSpPr>
          <p:grpSpPr bwMode="auto">
            <a:xfrm>
              <a:off x="0" y="0"/>
              <a:ext cx="5760" cy="1699"/>
              <a:chOff x="0" y="0"/>
              <a:chExt cx="5760" cy="1699"/>
            </a:xfrm>
          </p:grpSpPr>
          <p:sp>
            <p:nvSpPr>
              <p:cNvPr id="29704" name="Rectangle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636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en-IE"/>
              </a:p>
            </p:txBody>
          </p:sp>
          <p:grpSp>
            <p:nvGrpSpPr>
              <p:cNvPr id="29705" name="Group 8"/>
              <p:cNvGrpSpPr>
                <a:grpSpLocks/>
              </p:cNvGrpSpPr>
              <p:nvPr/>
            </p:nvGrpSpPr>
            <p:grpSpPr bwMode="auto">
              <a:xfrm>
                <a:off x="0" y="0"/>
                <a:ext cx="5760" cy="1699"/>
                <a:chOff x="0" y="0"/>
                <a:chExt cx="5760" cy="1699"/>
              </a:xfrm>
            </p:grpSpPr>
            <p:sp>
              <p:nvSpPr>
                <p:cNvPr id="29706" name="Rectangle 5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636" cy="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endParaRPr lang="en-IE"/>
                </a:p>
              </p:txBody>
            </p:sp>
            <p:sp>
              <p:nvSpPr>
                <p:cNvPr id="29707" name="Rectangle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5760" cy="16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r>
                    <a:rPr lang="en-US" sz="14700"/>
                    <a:t> </a:t>
                  </a:r>
                  <a:r>
                    <a:rPr lang="en-US"/>
                    <a:t>                 </a:t>
                  </a:r>
                </a:p>
                <a:p>
                  <a:pPr algn="ctr" eaLnBrk="0" hangingPunct="0"/>
                  <a:endParaRPr lang="en-US"/>
                </a:p>
              </p:txBody>
            </p:sp>
          </p:grpSp>
        </p:grpSp>
      </p:grp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116013" y="2708275"/>
            <a:ext cx="694055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Comic Sans MS" pitchFamily="66" charset="0"/>
              </a:rPr>
              <a:t>                 </a:t>
            </a:r>
            <a:r>
              <a:rPr lang="en-US" sz="3200" b="1">
                <a:latin typeface="Comic Sans MS" pitchFamily="66" charset="0"/>
              </a:rPr>
              <a:t>Be a detective!</a:t>
            </a:r>
          </a:p>
          <a:p>
            <a:endParaRPr lang="en-US" sz="2000">
              <a:latin typeface="Comic Sans MS" pitchFamily="66" charset="0"/>
            </a:endParaRPr>
          </a:p>
          <a:p>
            <a:r>
              <a:rPr lang="en-US" sz="3200">
                <a:latin typeface="Comic Sans MS" pitchFamily="66" charset="0"/>
              </a:rPr>
              <a:t>Group 1: Alliteration in the poem</a:t>
            </a:r>
          </a:p>
          <a:p>
            <a:r>
              <a:rPr lang="en-US" sz="3200">
                <a:latin typeface="Comic Sans MS" pitchFamily="66" charset="0"/>
              </a:rPr>
              <a:t>Group 2: Rhyme in the poem</a:t>
            </a:r>
          </a:p>
          <a:p>
            <a:r>
              <a:rPr lang="en-US" sz="3200">
                <a:latin typeface="Comic Sans MS" pitchFamily="66" charset="0"/>
              </a:rPr>
              <a:t>Group 3: Imagery in the poem</a:t>
            </a:r>
          </a:p>
          <a:p>
            <a:r>
              <a:rPr lang="en-US" sz="3200">
                <a:latin typeface="Comic Sans MS" pitchFamily="66" charset="0"/>
              </a:rPr>
              <a:t>Group 4: Onomatopoeia in the poem</a:t>
            </a:r>
          </a:p>
          <a:p>
            <a:r>
              <a:rPr lang="en-US" sz="3200">
                <a:latin typeface="Comic Sans MS" pitchFamily="66" charset="0"/>
              </a:rPr>
              <a:t>Group 5: Rhythm in the poem</a:t>
            </a:r>
          </a:p>
          <a:p>
            <a:r>
              <a:rPr lang="en-US" sz="3200">
                <a:latin typeface="Comic Sans MS" pitchFamily="66" charset="0"/>
              </a:rPr>
              <a:t>Group 6: Repetition in the poem</a:t>
            </a:r>
          </a:p>
        </p:txBody>
      </p:sp>
      <p:pic>
        <p:nvPicPr>
          <p:cNvPr id="29701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7938"/>
            <a:ext cx="3132138" cy="3009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405</Words>
  <Application>Microsoft Office PowerPoint</Application>
  <PresentationFormat>On-screen Show (4:3)</PresentationFormat>
  <Paragraphs>123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Comic Sans MS</vt:lpstr>
      <vt:lpstr>Monotype Corsiva</vt:lpstr>
      <vt:lpstr>Times New Roman</vt:lpstr>
      <vt:lpstr>Wingdings</vt:lpstr>
      <vt:lpstr>Default Design</vt:lpstr>
      <vt:lpstr>PowerPoint Presentation</vt:lpstr>
      <vt:lpstr>PowerPoint Presentation</vt:lpstr>
      <vt:lpstr>Poetry Terms</vt:lpstr>
      <vt:lpstr>PowerPoint Presentation</vt:lpstr>
      <vt:lpstr>PowerPoint Presentation</vt:lpstr>
      <vt:lpstr>Tongue-twisters</vt:lpstr>
      <vt:lpstr>PowerPoint Presentation</vt:lpstr>
      <vt:lpstr>PowerPoint Presentation</vt:lpstr>
      <vt:lpstr>PowerPoint Presentation</vt:lpstr>
      <vt:lpstr>PowerPoint Presentation</vt:lpstr>
      <vt:lpstr>Homework</vt:lpstr>
      <vt:lpstr>PowerPoint Presentation</vt:lpstr>
    </vt:vector>
  </TitlesOfParts>
  <Company>ACPS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westside</dc:creator>
  <cp:lastModifiedBy>Rohana Fernando</cp:lastModifiedBy>
  <cp:revision>24</cp:revision>
  <dcterms:created xsi:type="dcterms:W3CDTF">2003-04-07T16:55:05Z</dcterms:created>
  <dcterms:modified xsi:type="dcterms:W3CDTF">2026-08-29T02:24:38Z</dcterms:modified>
</cp:coreProperties>
</file>